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0" r:id="rId5"/>
  </p:sldMasterIdLst>
  <p:notesMasterIdLst>
    <p:notesMasterId r:id="rId151"/>
  </p:notesMasterIdLst>
  <p:handoutMasterIdLst>
    <p:handoutMasterId r:id="rId152"/>
  </p:handoutMasterIdLst>
  <p:sldIdLst>
    <p:sldId id="256" r:id="rId6"/>
    <p:sldId id="277" r:id="rId7"/>
    <p:sldId id="278" r:id="rId8"/>
    <p:sldId id="279" r:id="rId9"/>
    <p:sldId id="410" r:id="rId10"/>
    <p:sldId id="287" r:id="rId11"/>
    <p:sldId id="667" r:id="rId12"/>
    <p:sldId id="668" r:id="rId13"/>
    <p:sldId id="669" r:id="rId14"/>
    <p:sldId id="670" r:id="rId15"/>
    <p:sldId id="671" r:id="rId16"/>
    <p:sldId id="672" r:id="rId17"/>
    <p:sldId id="280" r:id="rId18"/>
    <p:sldId id="281" r:id="rId19"/>
    <p:sldId id="282" r:id="rId20"/>
    <p:sldId id="285" r:id="rId21"/>
    <p:sldId id="286" r:id="rId22"/>
    <p:sldId id="284" r:id="rId23"/>
    <p:sldId id="261" r:id="rId24"/>
    <p:sldId id="289" r:id="rId25"/>
    <p:sldId id="290" r:id="rId26"/>
    <p:sldId id="291" r:id="rId27"/>
    <p:sldId id="292" r:id="rId28"/>
    <p:sldId id="293" r:id="rId29"/>
    <p:sldId id="294" r:id="rId30"/>
    <p:sldId id="295" r:id="rId31"/>
    <p:sldId id="297" r:id="rId32"/>
    <p:sldId id="263" r:id="rId33"/>
    <p:sldId id="268" r:id="rId34"/>
    <p:sldId id="298" r:id="rId35"/>
    <p:sldId id="299" r:id="rId36"/>
    <p:sldId id="360" r:id="rId37"/>
    <p:sldId id="361" r:id="rId38"/>
    <p:sldId id="362" r:id="rId39"/>
    <p:sldId id="363" r:id="rId40"/>
    <p:sldId id="364" r:id="rId41"/>
    <p:sldId id="270" r:id="rId42"/>
    <p:sldId id="271" r:id="rId43"/>
    <p:sldId id="272" r:id="rId44"/>
    <p:sldId id="273" r:id="rId45"/>
    <p:sldId id="300" r:id="rId46"/>
    <p:sldId id="301" r:id="rId47"/>
    <p:sldId id="302" r:id="rId48"/>
    <p:sldId id="303" r:id="rId49"/>
    <p:sldId id="340" r:id="rId50"/>
    <p:sldId id="341" r:id="rId51"/>
    <p:sldId id="342" r:id="rId52"/>
    <p:sldId id="343" r:id="rId53"/>
    <p:sldId id="344" r:id="rId54"/>
    <p:sldId id="345" r:id="rId55"/>
    <p:sldId id="306" r:id="rId56"/>
    <p:sldId id="307" r:id="rId57"/>
    <p:sldId id="308" r:id="rId58"/>
    <p:sldId id="309" r:id="rId59"/>
    <p:sldId id="310" r:id="rId60"/>
    <p:sldId id="311" r:id="rId61"/>
    <p:sldId id="346" r:id="rId62"/>
    <p:sldId id="312" r:id="rId63"/>
    <p:sldId id="313" r:id="rId64"/>
    <p:sldId id="314" r:id="rId65"/>
    <p:sldId id="315" r:id="rId66"/>
    <p:sldId id="316" r:id="rId67"/>
    <p:sldId id="317" r:id="rId68"/>
    <p:sldId id="318" r:id="rId69"/>
    <p:sldId id="347" r:id="rId70"/>
    <p:sldId id="348" r:id="rId71"/>
    <p:sldId id="349" r:id="rId72"/>
    <p:sldId id="321" r:id="rId73"/>
    <p:sldId id="350" r:id="rId74"/>
    <p:sldId id="351" r:id="rId75"/>
    <p:sldId id="352" r:id="rId76"/>
    <p:sldId id="353" r:id="rId77"/>
    <p:sldId id="354" r:id="rId78"/>
    <p:sldId id="355" r:id="rId79"/>
    <p:sldId id="356" r:id="rId80"/>
    <p:sldId id="357" r:id="rId81"/>
    <p:sldId id="358" r:id="rId82"/>
    <p:sldId id="359" r:id="rId83"/>
    <p:sldId id="322" r:id="rId84"/>
    <p:sldId id="323" r:id="rId85"/>
    <p:sldId id="324" r:id="rId86"/>
    <p:sldId id="325" r:id="rId87"/>
    <p:sldId id="327" r:id="rId88"/>
    <p:sldId id="328" r:id="rId89"/>
    <p:sldId id="395" r:id="rId90"/>
    <p:sldId id="329" r:id="rId91"/>
    <p:sldId id="330" r:id="rId92"/>
    <p:sldId id="331" r:id="rId93"/>
    <p:sldId id="332" r:id="rId94"/>
    <p:sldId id="333" r:id="rId95"/>
    <p:sldId id="334" r:id="rId96"/>
    <p:sldId id="335" r:id="rId97"/>
    <p:sldId id="336" r:id="rId98"/>
    <p:sldId id="337" r:id="rId99"/>
    <p:sldId id="338" r:id="rId100"/>
    <p:sldId id="339" r:id="rId101"/>
    <p:sldId id="366" r:id="rId102"/>
    <p:sldId id="367" r:id="rId103"/>
    <p:sldId id="368" r:id="rId104"/>
    <p:sldId id="369" r:id="rId105"/>
    <p:sldId id="370" r:id="rId106"/>
    <p:sldId id="651" r:id="rId107"/>
    <p:sldId id="652" r:id="rId108"/>
    <p:sldId id="371" r:id="rId109"/>
    <p:sldId id="394" r:id="rId110"/>
    <p:sldId id="372" r:id="rId111"/>
    <p:sldId id="373" r:id="rId112"/>
    <p:sldId id="374" r:id="rId113"/>
    <p:sldId id="375" r:id="rId114"/>
    <p:sldId id="376" r:id="rId115"/>
    <p:sldId id="377" r:id="rId116"/>
    <p:sldId id="378" r:id="rId117"/>
    <p:sldId id="379" r:id="rId118"/>
    <p:sldId id="653" r:id="rId119"/>
    <p:sldId id="654" r:id="rId120"/>
    <p:sldId id="655" r:id="rId121"/>
    <p:sldId id="656" r:id="rId122"/>
    <p:sldId id="657" r:id="rId123"/>
    <p:sldId id="658" r:id="rId124"/>
    <p:sldId id="802" r:id="rId125"/>
    <p:sldId id="803" r:id="rId126"/>
    <p:sldId id="659" r:id="rId127"/>
    <p:sldId id="660" r:id="rId128"/>
    <p:sldId id="804" r:id="rId129"/>
    <p:sldId id="805" r:id="rId130"/>
    <p:sldId id="661" r:id="rId131"/>
    <p:sldId id="806" r:id="rId132"/>
    <p:sldId id="662" r:id="rId133"/>
    <p:sldId id="663" r:id="rId134"/>
    <p:sldId id="664" r:id="rId135"/>
    <p:sldId id="665" r:id="rId136"/>
    <p:sldId id="666"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801" r:id="rId150"/>
  </p:sldIdLst>
  <p:sldSz cx="9144000" cy="6858000" type="screen4x3"/>
  <p:notesSz cx="6858000" cy="9144000"/>
  <p:custDataLst>
    <p:tags r:id="rId153"/>
  </p:custDataLst>
  <p:defaultTextStyle>
    <a:defPPr>
      <a:defRPr lang="en-AU"/>
    </a:defPPr>
    <a:lvl1pPr marL="0" indent="0" algn="l" defTabSz="914400" rtl="0" eaLnBrk="1" fontAlgn="base" hangingPunct="1">
      <a:lnSpc>
        <a:spcPct val="100000"/>
      </a:lnSpc>
      <a:spcBef>
        <a:spcPct val="0"/>
      </a:spcBef>
      <a:spcAft>
        <a:spcPct val="0"/>
      </a:spcAft>
      <a:buClrTx/>
      <a:buSzTx/>
      <a:buFontTx/>
      <a:buNone/>
      <a:defRPr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sz="1800" b="0" i="0" u="none" baseline="0">
        <a:solidFill>
          <a:schemeClr val="tx1"/>
        </a:solidFill>
        <a:latin typeface="Arial" panose="020B0604020202020204" pitchFamily="34"/>
        <a:ea typeface="MS PGothic" panose="020B0600070205080204" pitchFamily="34" charset="-128"/>
      </a:defRPr>
    </a:lvl5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726" autoAdjust="0"/>
  </p:normalViewPr>
  <p:slideViewPr>
    <p:cSldViewPr>
      <p:cViewPr varScale="1">
        <p:scale>
          <a:sx n="96" d="100"/>
          <a:sy n="96" d="100"/>
        </p:scale>
        <p:origin x="1066" y="6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notesMaster" Target="notesMasters/notesMaster1.xml"/><Relationship Id="rId156"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ags" Target="tags/tag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Shah" userId="09f0fd61-6b86-4661-b86c-1b6ee46cae57" providerId="ADAL" clId="{B209ECAE-5984-43CB-A8D3-7416DDB94BC1}"/>
    <pc:docChg chg="undo custSel modSld">
      <pc:chgData name="HarshShah" userId="09f0fd61-6b86-4661-b86c-1b6ee46cae57" providerId="ADAL" clId="{B209ECAE-5984-43CB-A8D3-7416DDB94BC1}" dt="2023-09-14T13:58:18.030" v="7" actId="478"/>
      <pc:docMkLst>
        <pc:docMk/>
      </pc:docMkLst>
      <pc:sldChg chg="mod modShow">
        <pc:chgData name="HarshShah" userId="09f0fd61-6b86-4661-b86c-1b6ee46cae57" providerId="ADAL" clId="{B209ECAE-5984-43CB-A8D3-7416DDB94BC1}" dt="2023-09-14T13:16:56.194" v="3" actId="729"/>
        <pc:sldMkLst>
          <pc:docMk/>
          <pc:sldMk cId="0" sldId="256"/>
        </pc:sldMkLst>
      </pc:sldChg>
      <pc:sldChg chg="mod modShow">
        <pc:chgData name="HarshShah" userId="09f0fd61-6b86-4661-b86c-1b6ee46cae57" providerId="ADAL" clId="{B209ECAE-5984-43CB-A8D3-7416DDB94BC1}" dt="2023-09-14T13:16:56.194" v="3" actId="729"/>
        <pc:sldMkLst>
          <pc:docMk/>
          <pc:sldMk cId="0" sldId="261"/>
        </pc:sldMkLst>
      </pc:sldChg>
      <pc:sldChg chg="mod modShow">
        <pc:chgData name="HarshShah" userId="09f0fd61-6b86-4661-b86c-1b6ee46cae57" providerId="ADAL" clId="{B209ECAE-5984-43CB-A8D3-7416DDB94BC1}" dt="2023-09-14T13:16:56.194" v="3" actId="729"/>
        <pc:sldMkLst>
          <pc:docMk/>
          <pc:sldMk cId="0" sldId="263"/>
        </pc:sldMkLst>
      </pc:sldChg>
      <pc:sldChg chg="mod modShow">
        <pc:chgData name="HarshShah" userId="09f0fd61-6b86-4661-b86c-1b6ee46cae57" providerId="ADAL" clId="{B209ECAE-5984-43CB-A8D3-7416DDB94BC1}" dt="2023-09-14T13:16:56.194" v="3" actId="729"/>
        <pc:sldMkLst>
          <pc:docMk/>
          <pc:sldMk cId="0" sldId="268"/>
        </pc:sldMkLst>
      </pc:sldChg>
      <pc:sldChg chg="mod modShow">
        <pc:chgData name="HarshShah" userId="09f0fd61-6b86-4661-b86c-1b6ee46cae57" providerId="ADAL" clId="{B209ECAE-5984-43CB-A8D3-7416DDB94BC1}" dt="2023-09-14T13:16:56.194" v="3" actId="729"/>
        <pc:sldMkLst>
          <pc:docMk/>
          <pc:sldMk cId="0" sldId="270"/>
        </pc:sldMkLst>
      </pc:sldChg>
      <pc:sldChg chg="mod modShow">
        <pc:chgData name="HarshShah" userId="09f0fd61-6b86-4661-b86c-1b6ee46cae57" providerId="ADAL" clId="{B209ECAE-5984-43CB-A8D3-7416DDB94BC1}" dt="2023-09-14T13:16:56.194" v="3" actId="729"/>
        <pc:sldMkLst>
          <pc:docMk/>
          <pc:sldMk cId="0" sldId="271"/>
        </pc:sldMkLst>
      </pc:sldChg>
      <pc:sldChg chg="mod modShow">
        <pc:chgData name="HarshShah" userId="09f0fd61-6b86-4661-b86c-1b6ee46cae57" providerId="ADAL" clId="{B209ECAE-5984-43CB-A8D3-7416DDB94BC1}" dt="2023-09-14T13:16:56.194" v="3" actId="729"/>
        <pc:sldMkLst>
          <pc:docMk/>
          <pc:sldMk cId="0" sldId="272"/>
        </pc:sldMkLst>
      </pc:sldChg>
      <pc:sldChg chg="mod modShow">
        <pc:chgData name="HarshShah" userId="09f0fd61-6b86-4661-b86c-1b6ee46cae57" providerId="ADAL" clId="{B209ECAE-5984-43CB-A8D3-7416DDB94BC1}" dt="2023-09-14T13:16:56.194" v="3" actId="729"/>
        <pc:sldMkLst>
          <pc:docMk/>
          <pc:sldMk cId="0" sldId="273"/>
        </pc:sldMkLst>
      </pc:sldChg>
      <pc:sldChg chg="mod modShow">
        <pc:chgData name="HarshShah" userId="09f0fd61-6b86-4661-b86c-1b6ee46cae57" providerId="ADAL" clId="{B209ECAE-5984-43CB-A8D3-7416DDB94BC1}" dt="2023-09-14T13:16:56.194" v="3" actId="729"/>
        <pc:sldMkLst>
          <pc:docMk/>
          <pc:sldMk cId="0" sldId="277"/>
        </pc:sldMkLst>
      </pc:sldChg>
      <pc:sldChg chg="mod modShow">
        <pc:chgData name="HarshShah" userId="09f0fd61-6b86-4661-b86c-1b6ee46cae57" providerId="ADAL" clId="{B209ECAE-5984-43CB-A8D3-7416DDB94BC1}" dt="2023-09-14T13:16:56.194" v="3" actId="729"/>
        <pc:sldMkLst>
          <pc:docMk/>
          <pc:sldMk cId="0" sldId="278"/>
        </pc:sldMkLst>
      </pc:sldChg>
      <pc:sldChg chg="mod modShow">
        <pc:chgData name="HarshShah" userId="09f0fd61-6b86-4661-b86c-1b6ee46cae57" providerId="ADAL" clId="{B209ECAE-5984-43CB-A8D3-7416DDB94BC1}" dt="2023-09-14T13:16:56.194" v="3" actId="729"/>
        <pc:sldMkLst>
          <pc:docMk/>
          <pc:sldMk cId="0" sldId="279"/>
        </pc:sldMkLst>
      </pc:sldChg>
      <pc:sldChg chg="mod modShow">
        <pc:chgData name="HarshShah" userId="09f0fd61-6b86-4661-b86c-1b6ee46cae57" providerId="ADAL" clId="{B209ECAE-5984-43CB-A8D3-7416DDB94BC1}" dt="2023-09-14T13:16:56.194" v="3" actId="729"/>
        <pc:sldMkLst>
          <pc:docMk/>
          <pc:sldMk cId="0" sldId="280"/>
        </pc:sldMkLst>
      </pc:sldChg>
      <pc:sldChg chg="mod modShow">
        <pc:chgData name="HarshShah" userId="09f0fd61-6b86-4661-b86c-1b6ee46cae57" providerId="ADAL" clId="{B209ECAE-5984-43CB-A8D3-7416DDB94BC1}" dt="2023-09-14T13:16:56.194" v="3" actId="729"/>
        <pc:sldMkLst>
          <pc:docMk/>
          <pc:sldMk cId="0" sldId="281"/>
        </pc:sldMkLst>
      </pc:sldChg>
      <pc:sldChg chg="mod modShow">
        <pc:chgData name="HarshShah" userId="09f0fd61-6b86-4661-b86c-1b6ee46cae57" providerId="ADAL" clId="{B209ECAE-5984-43CB-A8D3-7416DDB94BC1}" dt="2023-09-14T13:16:56.194" v="3" actId="729"/>
        <pc:sldMkLst>
          <pc:docMk/>
          <pc:sldMk cId="0" sldId="282"/>
        </pc:sldMkLst>
      </pc:sldChg>
      <pc:sldChg chg="delSp modSp mod modShow">
        <pc:chgData name="HarshShah" userId="09f0fd61-6b86-4661-b86c-1b6ee46cae57" providerId="ADAL" clId="{B209ECAE-5984-43CB-A8D3-7416DDB94BC1}" dt="2023-09-14T13:58:18.030" v="7" actId="478"/>
        <pc:sldMkLst>
          <pc:docMk/>
          <pc:sldMk cId="0" sldId="284"/>
        </pc:sldMkLst>
        <pc:spChg chg="del">
          <ac:chgData name="HarshShah" userId="09f0fd61-6b86-4661-b86c-1b6ee46cae57" providerId="ADAL" clId="{B209ECAE-5984-43CB-A8D3-7416DDB94BC1}" dt="2023-09-14T13:58:18.030" v="7" actId="478"/>
          <ac:spMkLst>
            <pc:docMk/>
            <pc:sldMk cId="0" sldId="284"/>
            <ac:spMk id="23554" creationId="{00000000-0000-0000-0000-000000000000}"/>
          </ac:spMkLst>
        </pc:spChg>
        <pc:spChg chg="mod">
          <ac:chgData name="HarshShah" userId="09f0fd61-6b86-4661-b86c-1b6ee46cae57" providerId="ADAL" clId="{B209ECAE-5984-43CB-A8D3-7416DDB94BC1}" dt="2023-09-14T13:58:09.822" v="6" actId="1076"/>
          <ac:spMkLst>
            <pc:docMk/>
            <pc:sldMk cId="0" sldId="284"/>
            <ac:spMk id="23555" creationId="{00000000-0000-0000-0000-000000000000}"/>
          </ac:spMkLst>
        </pc:spChg>
      </pc:sldChg>
      <pc:sldChg chg="mod modShow">
        <pc:chgData name="HarshShah" userId="09f0fd61-6b86-4661-b86c-1b6ee46cae57" providerId="ADAL" clId="{B209ECAE-5984-43CB-A8D3-7416DDB94BC1}" dt="2023-09-14T13:16:56.194" v="3" actId="729"/>
        <pc:sldMkLst>
          <pc:docMk/>
          <pc:sldMk cId="0" sldId="285"/>
        </pc:sldMkLst>
      </pc:sldChg>
      <pc:sldChg chg="mod modShow">
        <pc:chgData name="HarshShah" userId="09f0fd61-6b86-4661-b86c-1b6ee46cae57" providerId="ADAL" clId="{B209ECAE-5984-43CB-A8D3-7416DDB94BC1}" dt="2023-09-14T13:16:56.194" v="3" actId="729"/>
        <pc:sldMkLst>
          <pc:docMk/>
          <pc:sldMk cId="0" sldId="286"/>
        </pc:sldMkLst>
      </pc:sldChg>
      <pc:sldChg chg="mod modShow">
        <pc:chgData name="HarshShah" userId="09f0fd61-6b86-4661-b86c-1b6ee46cae57" providerId="ADAL" clId="{B209ECAE-5984-43CB-A8D3-7416DDB94BC1}" dt="2023-09-14T13:16:56.194" v="3" actId="729"/>
        <pc:sldMkLst>
          <pc:docMk/>
          <pc:sldMk cId="0" sldId="287"/>
        </pc:sldMkLst>
      </pc:sldChg>
      <pc:sldChg chg="mod modShow">
        <pc:chgData name="HarshShah" userId="09f0fd61-6b86-4661-b86c-1b6ee46cae57" providerId="ADAL" clId="{B209ECAE-5984-43CB-A8D3-7416DDB94BC1}" dt="2023-09-14T13:16:56.194" v="3" actId="729"/>
        <pc:sldMkLst>
          <pc:docMk/>
          <pc:sldMk cId="0" sldId="289"/>
        </pc:sldMkLst>
      </pc:sldChg>
      <pc:sldChg chg="mod modShow">
        <pc:chgData name="HarshShah" userId="09f0fd61-6b86-4661-b86c-1b6ee46cae57" providerId="ADAL" clId="{B209ECAE-5984-43CB-A8D3-7416DDB94BC1}" dt="2023-09-14T13:16:56.194" v="3" actId="729"/>
        <pc:sldMkLst>
          <pc:docMk/>
          <pc:sldMk cId="0" sldId="290"/>
        </pc:sldMkLst>
      </pc:sldChg>
      <pc:sldChg chg="mod modShow">
        <pc:chgData name="HarshShah" userId="09f0fd61-6b86-4661-b86c-1b6ee46cae57" providerId="ADAL" clId="{B209ECAE-5984-43CB-A8D3-7416DDB94BC1}" dt="2023-09-14T13:16:56.194" v="3" actId="729"/>
        <pc:sldMkLst>
          <pc:docMk/>
          <pc:sldMk cId="0" sldId="291"/>
        </pc:sldMkLst>
      </pc:sldChg>
      <pc:sldChg chg="mod modShow">
        <pc:chgData name="HarshShah" userId="09f0fd61-6b86-4661-b86c-1b6ee46cae57" providerId="ADAL" clId="{B209ECAE-5984-43CB-A8D3-7416DDB94BC1}" dt="2023-09-14T13:16:56.194" v="3" actId="729"/>
        <pc:sldMkLst>
          <pc:docMk/>
          <pc:sldMk cId="0" sldId="292"/>
        </pc:sldMkLst>
      </pc:sldChg>
      <pc:sldChg chg="mod modShow">
        <pc:chgData name="HarshShah" userId="09f0fd61-6b86-4661-b86c-1b6ee46cae57" providerId="ADAL" clId="{B209ECAE-5984-43CB-A8D3-7416DDB94BC1}" dt="2023-09-14T13:16:56.194" v="3" actId="729"/>
        <pc:sldMkLst>
          <pc:docMk/>
          <pc:sldMk cId="0" sldId="293"/>
        </pc:sldMkLst>
      </pc:sldChg>
      <pc:sldChg chg="mod modShow">
        <pc:chgData name="HarshShah" userId="09f0fd61-6b86-4661-b86c-1b6ee46cae57" providerId="ADAL" clId="{B209ECAE-5984-43CB-A8D3-7416DDB94BC1}" dt="2023-09-14T13:16:56.194" v="3" actId="729"/>
        <pc:sldMkLst>
          <pc:docMk/>
          <pc:sldMk cId="0" sldId="294"/>
        </pc:sldMkLst>
      </pc:sldChg>
      <pc:sldChg chg="mod modShow">
        <pc:chgData name="HarshShah" userId="09f0fd61-6b86-4661-b86c-1b6ee46cae57" providerId="ADAL" clId="{B209ECAE-5984-43CB-A8D3-7416DDB94BC1}" dt="2023-09-14T13:16:56.194" v="3" actId="729"/>
        <pc:sldMkLst>
          <pc:docMk/>
          <pc:sldMk cId="0" sldId="295"/>
        </pc:sldMkLst>
      </pc:sldChg>
      <pc:sldChg chg="mod modShow">
        <pc:chgData name="HarshShah" userId="09f0fd61-6b86-4661-b86c-1b6ee46cae57" providerId="ADAL" clId="{B209ECAE-5984-43CB-A8D3-7416DDB94BC1}" dt="2023-09-14T13:16:56.194" v="3" actId="729"/>
        <pc:sldMkLst>
          <pc:docMk/>
          <pc:sldMk cId="0" sldId="297"/>
        </pc:sldMkLst>
      </pc:sldChg>
      <pc:sldChg chg="mod modShow">
        <pc:chgData name="HarshShah" userId="09f0fd61-6b86-4661-b86c-1b6ee46cae57" providerId="ADAL" clId="{B209ECAE-5984-43CB-A8D3-7416DDB94BC1}" dt="2023-09-14T13:16:56.194" v="3" actId="729"/>
        <pc:sldMkLst>
          <pc:docMk/>
          <pc:sldMk cId="0" sldId="298"/>
        </pc:sldMkLst>
      </pc:sldChg>
      <pc:sldChg chg="mod modShow">
        <pc:chgData name="HarshShah" userId="09f0fd61-6b86-4661-b86c-1b6ee46cae57" providerId="ADAL" clId="{B209ECAE-5984-43CB-A8D3-7416DDB94BC1}" dt="2023-09-14T13:16:56.194" v="3" actId="729"/>
        <pc:sldMkLst>
          <pc:docMk/>
          <pc:sldMk cId="0" sldId="299"/>
        </pc:sldMkLst>
      </pc:sldChg>
      <pc:sldChg chg="mod modShow">
        <pc:chgData name="HarshShah" userId="09f0fd61-6b86-4661-b86c-1b6ee46cae57" providerId="ADAL" clId="{B209ECAE-5984-43CB-A8D3-7416DDB94BC1}" dt="2023-09-14T13:16:56.194" v="3" actId="729"/>
        <pc:sldMkLst>
          <pc:docMk/>
          <pc:sldMk cId="0" sldId="300"/>
        </pc:sldMkLst>
      </pc:sldChg>
      <pc:sldChg chg="mod modShow">
        <pc:chgData name="HarshShah" userId="09f0fd61-6b86-4661-b86c-1b6ee46cae57" providerId="ADAL" clId="{B209ECAE-5984-43CB-A8D3-7416DDB94BC1}" dt="2023-09-14T13:16:56.194" v="3" actId="729"/>
        <pc:sldMkLst>
          <pc:docMk/>
          <pc:sldMk cId="0" sldId="301"/>
        </pc:sldMkLst>
      </pc:sldChg>
      <pc:sldChg chg="mod modShow">
        <pc:chgData name="HarshShah" userId="09f0fd61-6b86-4661-b86c-1b6ee46cae57" providerId="ADAL" clId="{B209ECAE-5984-43CB-A8D3-7416DDB94BC1}" dt="2023-09-14T13:16:56.194" v="3" actId="729"/>
        <pc:sldMkLst>
          <pc:docMk/>
          <pc:sldMk cId="0" sldId="302"/>
        </pc:sldMkLst>
      </pc:sldChg>
      <pc:sldChg chg="mod modShow">
        <pc:chgData name="HarshShah" userId="09f0fd61-6b86-4661-b86c-1b6ee46cae57" providerId="ADAL" clId="{B209ECAE-5984-43CB-A8D3-7416DDB94BC1}" dt="2023-09-14T13:16:56.194" v="3" actId="729"/>
        <pc:sldMkLst>
          <pc:docMk/>
          <pc:sldMk cId="0" sldId="303"/>
        </pc:sldMkLst>
      </pc:sldChg>
      <pc:sldChg chg="mod modShow">
        <pc:chgData name="HarshShah" userId="09f0fd61-6b86-4661-b86c-1b6ee46cae57" providerId="ADAL" clId="{B209ECAE-5984-43CB-A8D3-7416DDB94BC1}" dt="2023-09-14T13:16:56.194" v="3" actId="729"/>
        <pc:sldMkLst>
          <pc:docMk/>
          <pc:sldMk cId="0" sldId="306"/>
        </pc:sldMkLst>
      </pc:sldChg>
      <pc:sldChg chg="mod modShow">
        <pc:chgData name="HarshShah" userId="09f0fd61-6b86-4661-b86c-1b6ee46cae57" providerId="ADAL" clId="{B209ECAE-5984-43CB-A8D3-7416DDB94BC1}" dt="2023-09-14T13:16:56.194" v="3" actId="729"/>
        <pc:sldMkLst>
          <pc:docMk/>
          <pc:sldMk cId="0" sldId="307"/>
        </pc:sldMkLst>
      </pc:sldChg>
      <pc:sldChg chg="mod modShow">
        <pc:chgData name="HarshShah" userId="09f0fd61-6b86-4661-b86c-1b6ee46cae57" providerId="ADAL" clId="{B209ECAE-5984-43CB-A8D3-7416DDB94BC1}" dt="2023-09-14T13:16:56.194" v="3" actId="729"/>
        <pc:sldMkLst>
          <pc:docMk/>
          <pc:sldMk cId="0" sldId="308"/>
        </pc:sldMkLst>
      </pc:sldChg>
      <pc:sldChg chg="mod modShow">
        <pc:chgData name="HarshShah" userId="09f0fd61-6b86-4661-b86c-1b6ee46cae57" providerId="ADAL" clId="{B209ECAE-5984-43CB-A8D3-7416DDB94BC1}" dt="2023-09-14T13:16:56.194" v="3" actId="729"/>
        <pc:sldMkLst>
          <pc:docMk/>
          <pc:sldMk cId="0" sldId="309"/>
        </pc:sldMkLst>
      </pc:sldChg>
      <pc:sldChg chg="mod modShow">
        <pc:chgData name="HarshShah" userId="09f0fd61-6b86-4661-b86c-1b6ee46cae57" providerId="ADAL" clId="{B209ECAE-5984-43CB-A8D3-7416DDB94BC1}" dt="2023-09-14T13:16:56.194" v="3" actId="729"/>
        <pc:sldMkLst>
          <pc:docMk/>
          <pc:sldMk cId="0" sldId="310"/>
        </pc:sldMkLst>
      </pc:sldChg>
      <pc:sldChg chg="mod modShow">
        <pc:chgData name="HarshShah" userId="09f0fd61-6b86-4661-b86c-1b6ee46cae57" providerId="ADAL" clId="{B209ECAE-5984-43CB-A8D3-7416DDB94BC1}" dt="2023-09-14T13:16:56.194" v="3" actId="729"/>
        <pc:sldMkLst>
          <pc:docMk/>
          <pc:sldMk cId="0" sldId="311"/>
        </pc:sldMkLst>
      </pc:sldChg>
      <pc:sldChg chg="mod modShow">
        <pc:chgData name="HarshShah" userId="09f0fd61-6b86-4661-b86c-1b6ee46cae57" providerId="ADAL" clId="{B209ECAE-5984-43CB-A8D3-7416DDB94BC1}" dt="2023-09-14T13:16:56.194" v="3" actId="729"/>
        <pc:sldMkLst>
          <pc:docMk/>
          <pc:sldMk cId="0" sldId="312"/>
        </pc:sldMkLst>
      </pc:sldChg>
      <pc:sldChg chg="mod modShow">
        <pc:chgData name="HarshShah" userId="09f0fd61-6b86-4661-b86c-1b6ee46cae57" providerId="ADAL" clId="{B209ECAE-5984-43CB-A8D3-7416DDB94BC1}" dt="2023-09-14T13:16:56.194" v="3" actId="729"/>
        <pc:sldMkLst>
          <pc:docMk/>
          <pc:sldMk cId="0" sldId="313"/>
        </pc:sldMkLst>
      </pc:sldChg>
      <pc:sldChg chg="mod modShow">
        <pc:chgData name="HarshShah" userId="09f0fd61-6b86-4661-b86c-1b6ee46cae57" providerId="ADAL" clId="{B209ECAE-5984-43CB-A8D3-7416DDB94BC1}" dt="2023-09-14T13:16:56.194" v="3" actId="729"/>
        <pc:sldMkLst>
          <pc:docMk/>
          <pc:sldMk cId="0" sldId="314"/>
        </pc:sldMkLst>
      </pc:sldChg>
      <pc:sldChg chg="mod modShow">
        <pc:chgData name="HarshShah" userId="09f0fd61-6b86-4661-b86c-1b6ee46cae57" providerId="ADAL" clId="{B209ECAE-5984-43CB-A8D3-7416DDB94BC1}" dt="2023-09-14T13:16:56.194" v="3" actId="729"/>
        <pc:sldMkLst>
          <pc:docMk/>
          <pc:sldMk cId="0" sldId="315"/>
        </pc:sldMkLst>
      </pc:sldChg>
      <pc:sldChg chg="mod modShow">
        <pc:chgData name="HarshShah" userId="09f0fd61-6b86-4661-b86c-1b6ee46cae57" providerId="ADAL" clId="{B209ECAE-5984-43CB-A8D3-7416DDB94BC1}" dt="2023-09-14T13:16:56.194" v="3" actId="729"/>
        <pc:sldMkLst>
          <pc:docMk/>
          <pc:sldMk cId="0" sldId="316"/>
        </pc:sldMkLst>
      </pc:sldChg>
      <pc:sldChg chg="mod modShow">
        <pc:chgData name="HarshShah" userId="09f0fd61-6b86-4661-b86c-1b6ee46cae57" providerId="ADAL" clId="{B209ECAE-5984-43CB-A8D3-7416DDB94BC1}" dt="2023-09-14T13:16:56.194" v="3" actId="729"/>
        <pc:sldMkLst>
          <pc:docMk/>
          <pc:sldMk cId="0" sldId="317"/>
        </pc:sldMkLst>
      </pc:sldChg>
      <pc:sldChg chg="mod modShow">
        <pc:chgData name="HarshShah" userId="09f0fd61-6b86-4661-b86c-1b6ee46cae57" providerId="ADAL" clId="{B209ECAE-5984-43CB-A8D3-7416DDB94BC1}" dt="2023-09-14T13:16:56.194" v="3" actId="729"/>
        <pc:sldMkLst>
          <pc:docMk/>
          <pc:sldMk cId="0" sldId="318"/>
        </pc:sldMkLst>
      </pc:sldChg>
      <pc:sldChg chg="mod modShow">
        <pc:chgData name="HarshShah" userId="09f0fd61-6b86-4661-b86c-1b6ee46cae57" providerId="ADAL" clId="{B209ECAE-5984-43CB-A8D3-7416DDB94BC1}" dt="2023-09-14T13:16:56.194" v="3" actId="729"/>
        <pc:sldMkLst>
          <pc:docMk/>
          <pc:sldMk cId="0" sldId="321"/>
        </pc:sldMkLst>
      </pc:sldChg>
      <pc:sldChg chg="mod modShow">
        <pc:chgData name="HarshShah" userId="09f0fd61-6b86-4661-b86c-1b6ee46cae57" providerId="ADAL" clId="{B209ECAE-5984-43CB-A8D3-7416DDB94BC1}" dt="2023-09-14T13:16:56.194" v="3" actId="729"/>
        <pc:sldMkLst>
          <pc:docMk/>
          <pc:sldMk cId="0" sldId="322"/>
        </pc:sldMkLst>
      </pc:sldChg>
      <pc:sldChg chg="mod modShow">
        <pc:chgData name="HarshShah" userId="09f0fd61-6b86-4661-b86c-1b6ee46cae57" providerId="ADAL" clId="{B209ECAE-5984-43CB-A8D3-7416DDB94BC1}" dt="2023-09-14T13:16:56.194" v="3" actId="729"/>
        <pc:sldMkLst>
          <pc:docMk/>
          <pc:sldMk cId="0" sldId="323"/>
        </pc:sldMkLst>
      </pc:sldChg>
      <pc:sldChg chg="mod modShow">
        <pc:chgData name="HarshShah" userId="09f0fd61-6b86-4661-b86c-1b6ee46cae57" providerId="ADAL" clId="{B209ECAE-5984-43CB-A8D3-7416DDB94BC1}" dt="2023-09-14T13:16:56.194" v="3" actId="729"/>
        <pc:sldMkLst>
          <pc:docMk/>
          <pc:sldMk cId="0" sldId="324"/>
        </pc:sldMkLst>
      </pc:sldChg>
      <pc:sldChg chg="mod modShow">
        <pc:chgData name="HarshShah" userId="09f0fd61-6b86-4661-b86c-1b6ee46cae57" providerId="ADAL" clId="{B209ECAE-5984-43CB-A8D3-7416DDB94BC1}" dt="2023-09-14T13:16:56.194" v="3" actId="729"/>
        <pc:sldMkLst>
          <pc:docMk/>
          <pc:sldMk cId="0" sldId="325"/>
        </pc:sldMkLst>
      </pc:sldChg>
      <pc:sldChg chg="mod modShow">
        <pc:chgData name="HarshShah" userId="09f0fd61-6b86-4661-b86c-1b6ee46cae57" providerId="ADAL" clId="{B209ECAE-5984-43CB-A8D3-7416DDB94BC1}" dt="2023-09-14T13:16:56.194" v="3" actId="729"/>
        <pc:sldMkLst>
          <pc:docMk/>
          <pc:sldMk cId="0" sldId="327"/>
        </pc:sldMkLst>
      </pc:sldChg>
      <pc:sldChg chg="mod modShow">
        <pc:chgData name="HarshShah" userId="09f0fd61-6b86-4661-b86c-1b6ee46cae57" providerId="ADAL" clId="{B209ECAE-5984-43CB-A8D3-7416DDB94BC1}" dt="2023-09-14T13:16:56.194" v="3" actId="729"/>
        <pc:sldMkLst>
          <pc:docMk/>
          <pc:sldMk cId="0" sldId="328"/>
        </pc:sldMkLst>
      </pc:sldChg>
      <pc:sldChg chg="mod modShow">
        <pc:chgData name="HarshShah" userId="09f0fd61-6b86-4661-b86c-1b6ee46cae57" providerId="ADAL" clId="{B209ECAE-5984-43CB-A8D3-7416DDB94BC1}" dt="2023-09-14T13:16:56.194" v="3" actId="729"/>
        <pc:sldMkLst>
          <pc:docMk/>
          <pc:sldMk cId="0" sldId="329"/>
        </pc:sldMkLst>
      </pc:sldChg>
      <pc:sldChg chg="mod modShow">
        <pc:chgData name="HarshShah" userId="09f0fd61-6b86-4661-b86c-1b6ee46cae57" providerId="ADAL" clId="{B209ECAE-5984-43CB-A8D3-7416DDB94BC1}" dt="2023-09-14T13:16:56.194" v="3" actId="729"/>
        <pc:sldMkLst>
          <pc:docMk/>
          <pc:sldMk cId="0" sldId="330"/>
        </pc:sldMkLst>
      </pc:sldChg>
      <pc:sldChg chg="mod modShow">
        <pc:chgData name="HarshShah" userId="09f0fd61-6b86-4661-b86c-1b6ee46cae57" providerId="ADAL" clId="{B209ECAE-5984-43CB-A8D3-7416DDB94BC1}" dt="2023-09-14T13:16:56.194" v="3" actId="729"/>
        <pc:sldMkLst>
          <pc:docMk/>
          <pc:sldMk cId="0" sldId="331"/>
        </pc:sldMkLst>
      </pc:sldChg>
      <pc:sldChg chg="mod modShow">
        <pc:chgData name="HarshShah" userId="09f0fd61-6b86-4661-b86c-1b6ee46cae57" providerId="ADAL" clId="{B209ECAE-5984-43CB-A8D3-7416DDB94BC1}" dt="2023-09-14T13:16:56.194" v="3" actId="729"/>
        <pc:sldMkLst>
          <pc:docMk/>
          <pc:sldMk cId="0" sldId="332"/>
        </pc:sldMkLst>
      </pc:sldChg>
      <pc:sldChg chg="mod modShow">
        <pc:chgData name="HarshShah" userId="09f0fd61-6b86-4661-b86c-1b6ee46cae57" providerId="ADAL" clId="{B209ECAE-5984-43CB-A8D3-7416DDB94BC1}" dt="2023-09-14T13:16:56.194" v="3" actId="729"/>
        <pc:sldMkLst>
          <pc:docMk/>
          <pc:sldMk cId="0" sldId="333"/>
        </pc:sldMkLst>
      </pc:sldChg>
      <pc:sldChg chg="mod modShow">
        <pc:chgData name="HarshShah" userId="09f0fd61-6b86-4661-b86c-1b6ee46cae57" providerId="ADAL" clId="{B209ECAE-5984-43CB-A8D3-7416DDB94BC1}" dt="2023-09-14T13:16:56.194" v="3" actId="729"/>
        <pc:sldMkLst>
          <pc:docMk/>
          <pc:sldMk cId="0" sldId="334"/>
        </pc:sldMkLst>
      </pc:sldChg>
      <pc:sldChg chg="mod modShow">
        <pc:chgData name="HarshShah" userId="09f0fd61-6b86-4661-b86c-1b6ee46cae57" providerId="ADAL" clId="{B209ECAE-5984-43CB-A8D3-7416DDB94BC1}" dt="2023-09-14T13:16:56.194" v="3" actId="729"/>
        <pc:sldMkLst>
          <pc:docMk/>
          <pc:sldMk cId="0" sldId="335"/>
        </pc:sldMkLst>
      </pc:sldChg>
      <pc:sldChg chg="mod modShow">
        <pc:chgData name="HarshShah" userId="09f0fd61-6b86-4661-b86c-1b6ee46cae57" providerId="ADAL" clId="{B209ECAE-5984-43CB-A8D3-7416DDB94BC1}" dt="2023-09-14T13:16:56.194" v="3" actId="729"/>
        <pc:sldMkLst>
          <pc:docMk/>
          <pc:sldMk cId="0" sldId="336"/>
        </pc:sldMkLst>
      </pc:sldChg>
      <pc:sldChg chg="mod modShow">
        <pc:chgData name="HarshShah" userId="09f0fd61-6b86-4661-b86c-1b6ee46cae57" providerId="ADAL" clId="{B209ECAE-5984-43CB-A8D3-7416DDB94BC1}" dt="2023-09-14T13:16:56.194" v="3" actId="729"/>
        <pc:sldMkLst>
          <pc:docMk/>
          <pc:sldMk cId="0" sldId="337"/>
        </pc:sldMkLst>
      </pc:sldChg>
      <pc:sldChg chg="mod modShow">
        <pc:chgData name="HarshShah" userId="09f0fd61-6b86-4661-b86c-1b6ee46cae57" providerId="ADAL" clId="{B209ECAE-5984-43CB-A8D3-7416DDB94BC1}" dt="2023-09-14T13:16:56.194" v="3" actId="729"/>
        <pc:sldMkLst>
          <pc:docMk/>
          <pc:sldMk cId="0" sldId="338"/>
        </pc:sldMkLst>
      </pc:sldChg>
      <pc:sldChg chg="mod modShow">
        <pc:chgData name="HarshShah" userId="09f0fd61-6b86-4661-b86c-1b6ee46cae57" providerId="ADAL" clId="{B209ECAE-5984-43CB-A8D3-7416DDB94BC1}" dt="2023-09-14T13:16:56.194" v="3" actId="729"/>
        <pc:sldMkLst>
          <pc:docMk/>
          <pc:sldMk cId="0" sldId="339"/>
        </pc:sldMkLst>
      </pc:sldChg>
      <pc:sldChg chg="mod modShow">
        <pc:chgData name="HarshShah" userId="09f0fd61-6b86-4661-b86c-1b6ee46cae57" providerId="ADAL" clId="{B209ECAE-5984-43CB-A8D3-7416DDB94BC1}" dt="2023-09-14T13:16:56.194" v="3" actId="729"/>
        <pc:sldMkLst>
          <pc:docMk/>
          <pc:sldMk cId="0" sldId="340"/>
        </pc:sldMkLst>
      </pc:sldChg>
      <pc:sldChg chg="mod modShow">
        <pc:chgData name="HarshShah" userId="09f0fd61-6b86-4661-b86c-1b6ee46cae57" providerId="ADAL" clId="{B209ECAE-5984-43CB-A8D3-7416DDB94BC1}" dt="2023-09-14T13:16:56.194" v="3" actId="729"/>
        <pc:sldMkLst>
          <pc:docMk/>
          <pc:sldMk cId="0" sldId="341"/>
        </pc:sldMkLst>
      </pc:sldChg>
      <pc:sldChg chg="mod modShow">
        <pc:chgData name="HarshShah" userId="09f0fd61-6b86-4661-b86c-1b6ee46cae57" providerId="ADAL" clId="{B209ECAE-5984-43CB-A8D3-7416DDB94BC1}" dt="2023-09-14T13:16:56.194" v="3" actId="729"/>
        <pc:sldMkLst>
          <pc:docMk/>
          <pc:sldMk cId="0" sldId="342"/>
        </pc:sldMkLst>
      </pc:sldChg>
      <pc:sldChg chg="mod modShow">
        <pc:chgData name="HarshShah" userId="09f0fd61-6b86-4661-b86c-1b6ee46cae57" providerId="ADAL" clId="{B209ECAE-5984-43CB-A8D3-7416DDB94BC1}" dt="2023-09-14T13:16:56.194" v="3" actId="729"/>
        <pc:sldMkLst>
          <pc:docMk/>
          <pc:sldMk cId="0" sldId="343"/>
        </pc:sldMkLst>
      </pc:sldChg>
      <pc:sldChg chg="mod modShow">
        <pc:chgData name="HarshShah" userId="09f0fd61-6b86-4661-b86c-1b6ee46cae57" providerId="ADAL" clId="{B209ECAE-5984-43CB-A8D3-7416DDB94BC1}" dt="2023-09-14T13:16:56.194" v="3" actId="729"/>
        <pc:sldMkLst>
          <pc:docMk/>
          <pc:sldMk cId="0" sldId="344"/>
        </pc:sldMkLst>
      </pc:sldChg>
      <pc:sldChg chg="mod modShow">
        <pc:chgData name="HarshShah" userId="09f0fd61-6b86-4661-b86c-1b6ee46cae57" providerId="ADAL" clId="{B209ECAE-5984-43CB-A8D3-7416DDB94BC1}" dt="2023-09-14T13:16:56.194" v="3" actId="729"/>
        <pc:sldMkLst>
          <pc:docMk/>
          <pc:sldMk cId="0" sldId="345"/>
        </pc:sldMkLst>
      </pc:sldChg>
      <pc:sldChg chg="mod modShow">
        <pc:chgData name="HarshShah" userId="09f0fd61-6b86-4661-b86c-1b6ee46cae57" providerId="ADAL" clId="{B209ECAE-5984-43CB-A8D3-7416DDB94BC1}" dt="2023-09-14T13:16:56.194" v="3" actId="729"/>
        <pc:sldMkLst>
          <pc:docMk/>
          <pc:sldMk cId="0" sldId="346"/>
        </pc:sldMkLst>
      </pc:sldChg>
      <pc:sldChg chg="mod modShow">
        <pc:chgData name="HarshShah" userId="09f0fd61-6b86-4661-b86c-1b6ee46cae57" providerId="ADAL" clId="{B209ECAE-5984-43CB-A8D3-7416DDB94BC1}" dt="2023-09-14T13:16:56.194" v="3" actId="729"/>
        <pc:sldMkLst>
          <pc:docMk/>
          <pc:sldMk cId="0" sldId="347"/>
        </pc:sldMkLst>
      </pc:sldChg>
      <pc:sldChg chg="mod modShow">
        <pc:chgData name="HarshShah" userId="09f0fd61-6b86-4661-b86c-1b6ee46cae57" providerId="ADAL" clId="{B209ECAE-5984-43CB-A8D3-7416DDB94BC1}" dt="2023-09-14T13:16:56.194" v="3" actId="729"/>
        <pc:sldMkLst>
          <pc:docMk/>
          <pc:sldMk cId="0" sldId="348"/>
        </pc:sldMkLst>
      </pc:sldChg>
      <pc:sldChg chg="mod modShow">
        <pc:chgData name="HarshShah" userId="09f0fd61-6b86-4661-b86c-1b6ee46cae57" providerId="ADAL" clId="{B209ECAE-5984-43CB-A8D3-7416DDB94BC1}" dt="2023-09-14T13:16:56.194" v="3" actId="729"/>
        <pc:sldMkLst>
          <pc:docMk/>
          <pc:sldMk cId="0" sldId="349"/>
        </pc:sldMkLst>
      </pc:sldChg>
      <pc:sldChg chg="mod modShow">
        <pc:chgData name="HarshShah" userId="09f0fd61-6b86-4661-b86c-1b6ee46cae57" providerId="ADAL" clId="{B209ECAE-5984-43CB-A8D3-7416DDB94BC1}" dt="2023-09-14T13:16:56.194" v="3" actId="729"/>
        <pc:sldMkLst>
          <pc:docMk/>
          <pc:sldMk cId="0" sldId="350"/>
        </pc:sldMkLst>
      </pc:sldChg>
      <pc:sldChg chg="mod modShow">
        <pc:chgData name="HarshShah" userId="09f0fd61-6b86-4661-b86c-1b6ee46cae57" providerId="ADAL" clId="{B209ECAE-5984-43CB-A8D3-7416DDB94BC1}" dt="2023-09-14T13:16:56.194" v="3" actId="729"/>
        <pc:sldMkLst>
          <pc:docMk/>
          <pc:sldMk cId="0" sldId="351"/>
        </pc:sldMkLst>
      </pc:sldChg>
      <pc:sldChg chg="mod modShow">
        <pc:chgData name="HarshShah" userId="09f0fd61-6b86-4661-b86c-1b6ee46cae57" providerId="ADAL" clId="{B209ECAE-5984-43CB-A8D3-7416DDB94BC1}" dt="2023-09-14T13:16:56.194" v="3" actId="729"/>
        <pc:sldMkLst>
          <pc:docMk/>
          <pc:sldMk cId="0" sldId="352"/>
        </pc:sldMkLst>
      </pc:sldChg>
      <pc:sldChg chg="mod modShow">
        <pc:chgData name="HarshShah" userId="09f0fd61-6b86-4661-b86c-1b6ee46cae57" providerId="ADAL" clId="{B209ECAE-5984-43CB-A8D3-7416DDB94BC1}" dt="2023-09-14T13:16:56.194" v="3" actId="729"/>
        <pc:sldMkLst>
          <pc:docMk/>
          <pc:sldMk cId="0" sldId="353"/>
        </pc:sldMkLst>
      </pc:sldChg>
      <pc:sldChg chg="mod modShow">
        <pc:chgData name="HarshShah" userId="09f0fd61-6b86-4661-b86c-1b6ee46cae57" providerId="ADAL" clId="{B209ECAE-5984-43CB-A8D3-7416DDB94BC1}" dt="2023-09-14T13:16:56.194" v="3" actId="729"/>
        <pc:sldMkLst>
          <pc:docMk/>
          <pc:sldMk cId="0" sldId="354"/>
        </pc:sldMkLst>
      </pc:sldChg>
      <pc:sldChg chg="mod modShow">
        <pc:chgData name="HarshShah" userId="09f0fd61-6b86-4661-b86c-1b6ee46cae57" providerId="ADAL" clId="{B209ECAE-5984-43CB-A8D3-7416DDB94BC1}" dt="2023-09-14T13:16:56.194" v="3" actId="729"/>
        <pc:sldMkLst>
          <pc:docMk/>
          <pc:sldMk cId="0" sldId="355"/>
        </pc:sldMkLst>
      </pc:sldChg>
      <pc:sldChg chg="mod modShow">
        <pc:chgData name="HarshShah" userId="09f0fd61-6b86-4661-b86c-1b6ee46cae57" providerId="ADAL" clId="{B209ECAE-5984-43CB-A8D3-7416DDB94BC1}" dt="2023-09-14T13:16:56.194" v="3" actId="729"/>
        <pc:sldMkLst>
          <pc:docMk/>
          <pc:sldMk cId="0" sldId="356"/>
        </pc:sldMkLst>
      </pc:sldChg>
      <pc:sldChg chg="mod modShow">
        <pc:chgData name="HarshShah" userId="09f0fd61-6b86-4661-b86c-1b6ee46cae57" providerId="ADAL" clId="{B209ECAE-5984-43CB-A8D3-7416DDB94BC1}" dt="2023-09-14T13:16:56.194" v="3" actId="729"/>
        <pc:sldMkLst>
          <pc:docMk/>
          <pc:sldMk cId="0" sldId="357"/>
        </pc:sldMkLst>
      </pc:sldChg>
      <pc:sldChg chg="mod modShow">
        <pc:chgData name="HarshShah" userId="09f0fd61-6b86-4661-b86c-1b6ee46cae57" providerId="ADAL" clId="{B209ECAE-5984-43CB-A8D3-7416DDB94BC1}" dt="2023-09-14T13:16:56.194" v="3" actId="729"/>
        <pc:sldMkLst>
          <pc:docMk/>
          <pc:sldMk cId="0" sldId="358"/>
        </pc:sldMkLst>
      </pc:sldChg>
      <pc:sldChg chg="mod modShow">
        <pc:chgData name="HarshShah" userId="09f0fd61-6b86-4661-b86c-1b6ee46cae57" providerId="ADAL" clId="{B209ECAE-5984-43CB-A8D3-7416DDB94BC1}" dt="2023-09-14T13:16:56.194" v="3" actId="729"/>
        <pc:sldMkLst>
          <pc:docMk/>
          <pc:sldMk cId="0" sldId="359"/>
        </pc:sldMkLst>
      </pc:sldChg>
      <pc:sldChg chg="mod modShow">
        <pc:chgData name="HarshShah" userId="09f0fd61-6b86-4661-b86c-1b6ee46cae57" providerId="ADAL" clId="{B209ECAE-5984-43CB-A8D3-7416DDB94BC1}" dt="2023-09-14T13:16:56.194" v="3" actId="729"/>
        <pc:sldMkLst>
          <pc:docMk/>
          <pc:sldMk cId="0" sldId="360"/>
        </pc:sldMkLst>
      </pc:sldChg>
      <pc:sldChg chg="mod modShow">
        <pc:chgData name="HarshShah" userId="09f0fd61-6b86-4661-b86c-1b6ee46cae57" providerId="ADAL" clId="{B209ECAE-5984-43CB-A8D3-7416DDB94BC1}" dt="2023-09-14T13:16:56.194" v="3" actId="729"/>
        <pc:sldMkLst>
          <pc:docMk/>
          <pc:sldMk cId="0" sldId="361"/>
        </pc:sldMkLst>
      </pc:sldChg>
      <pc:sldChg chg="mod modShow">
        <pc:chgData name="HarshShah" userId="09f0fd61-6b86-4661-b86c-1b6ee46cae57" providerId="ADAL" clId="{B209ECAE-5984-43CB-A8D3-7416DDB94BC1}" dt="2023-09-14T13:16:56.194" v="3" actId="729"/>
        <pc:sldMkLst>
          <pc:docMk/>
          <pc:sldMk cId="0" sldId="362"/>
        </pc:sldMkLst>
      </pc:sldChg>
      <pc:sldChg chg="mod modShow">
        <pc:chgData name="HarshShah" userId="09f0fd61-6b86-4661-b86c-1b6ee46cae57" providerId="ADAL" clId="{B209ECAE-5984-43CB-A8D3-7416DDB94BC1}" dt="2023-09-14T13:16:56.194" v="3" actId="729"/>
        <pc:sldMkLst>
          <pc:docMk/>
          <pc:sldMk cId="0" sldId="363"/>
        </pc:sldMkLst>
      </pc:sldChg>
      <pc:sldChg chg="mod modShow">
        <pc:chgData name="HarshShah" userId="09f0fd61-6b86-4661-b86c-1b6ee46cae57" providerId="ADAL" clId="{B209ECAE-5984-43CB-A8D3-7416DDB94BC1}" dt="2023-09-14T13:16:56.194" v="3" actId="729"/>
        <pc:sldMkLst>
          <pc:docMk/>
          <pc:sldMk cId="0" sldId="364"/>
        </pc:sldMkLst>
      </pc:sldChg>
      <pc:sldChg chg="mod modShow">
        <pc:chgData name="HarshShah" userId="09f0fd61-6b86-4661-b86c-1b6ee46cae57" providerId="ADAL" clId="{B209ECAE-5984-43CB-A8D3-7416DDB94BC1}" dt="2023-09-14T13:16:56.194" v="3" actId="729"/>
        <pc:sldMkLst>
          <pc:docMk/>
          <pc:sldMk cId="0" sldId="366"/>
        </pc:sldMkLst>
      </pc:sldChg>
      <pc:sldChg chg="mod modShow">
        <pc:chgData name="HarshShah" userId="09f0fd61-6b86-4661-b86c-1b6ee46cae57" providerId="ADAL" clId="{B209ECAE-5984-43CB-A8D3-7416DDB94BC1}" dt="2023-09-14T13:16:56.194" v="3" actId="729"/>
        <pc:sldMkLst>
          <pc:docMk/>
          <pc:sldMk cId="0" sldId="367"/>
        </pc:sldMkLst>
      </pc:sldChg>
      <pc:sldChg chg="mod modShow">
        <pc:chgData name="HarshShah" userId="09f0fd61-6b86-4661-b86c-1b6ee46cae57" providerId="ADAL" clId="{B209ECAE-5984-43CB-A8D3-7416DDB94BC1}" dt="2023-09-14T13:16:56.194" v="3" actId="729"/>
        <pc:sldMkLst>
          <pc:docMk/>
          <pc:sldMk cId="0" sldId="368"/>
        </pc:sldMkLst>
      </pc:sldChg>
      <pc:sldChg chg="mod modShow">
        <pc:chgData name="HarshShah" userId="09f0fd61-6b86-4661-b86c-1b6ee46cae57" providerId="ADAL" clId="{B209ECAE-5984-43CB-A8D3-7416DDB94BC1}" dt="2023-09-14T13:16:56.194" v="3" actId="729"/>
        <pc:sldMkLst>
          <pc:docMk/>
          <pc:sldMk cId="0" sldId="369"/>
        </pc:sldMkLst>
      </pc:sldChg>
      <pc:sldChg chg="mod modShow">
        <pc:chgData name="HarshShah" userId="09f0fd61-6b86-4661-b86c-1b6ee46cae57" providerId="ADAL" clId="{B209ECAE-5984-43CB-A8D3-7416DDB94BC1}" dt="2023-09-14T13:16:56.194" v="3" actId="729"/>
        <pc:sldMkLst>
          <pc:docMk/>
          <pc:sldMk cId="0" sldId="370"/>
        </pc:sldMkLst>
      </pc:sldChg>
      <pc:sldChg chg="mod modShow">
        <pc:chgData name="HarshShah" userId="09f0fd61-6b86-4661-b86c-1b6ee46cae57" providerId="ADAL" clId="{B209ECAE-5984-43CB-A8D3-7416DDB94BC1}" dt="2023-09-14T13:16:56.194" v="3" actId="729"/>
        <pc:sldMkLst>
          <pc:docMk/>
          <pc:sldMk cId="0" sldId="371"/>
        </pc:sldMkLst>
      </pc:sldChg>
      <pc:sldChg chg="mod modShow">
        <pc:chgData name="HarshShah" userId="09f0fd61-6b86-4661-b86c-1b6ee46cae57" providerId="ADAL" clId="{B209ECAE-5984-43CB-A8D3-7416DDB94BC1}" dt="2023-09-14T13:16:56.194" v="3" actId="729"/>
        <pc:sldMkLst>
          <pc:docMk/>
          <pc:sldMk cId="0" sldId="372"/>
        </pc:sldMkLst>
      </pc:sldChg>
      <pc:sldChg chg="mod modShow">
        <pc:chgData name="HarshShah" userId="09f0fd61-6b86-4661-b86c-1b6ee46cae57" providerId="ADAL" clId="{B209ECAE-5984-43CB-A8D3-7416DDB94BC1}" dt="2023-09-14T13:16:56.194" v="3" actId="729"/>
        <pc:sldMkLst>
          <pc:docMk/>
          <pc:sldMk cId="0" sldId="373"/>
        </pc:sldMkLst>
      </pc:sldChg>
      <pc:sldChg chg="mod modShow">
        <pc:chgData name="HarshShah" userId="09f0fd61-6b86-4661-b86c-1b6ee46cae57" providerId="ADAL" clId="{B209ECAE-5984-43CB-A8D3-7416DDB94BC1}" dt="2023-09-14T13:16:56.194" v="3" actId="729"/>
        <pc:sldMkLst>
          <pc:docMk/>
          <pc:sldMk cId="0" sldId="374"/>
        </pc:sldMkLst>
      </pc:sldChg>
      <pc:sldChg chg="mod modShow">
        <pc:chgData name="HarshShah" userId="09f0fd61-6b86-4661-b86c-1b6ee46cae57" providerId="ADAL" clId="{B209ECAE-5984-43CB-A8D3-7416DDB94BC1}" dt="2023-09-14T13:16:56.194" v="3" actId="729"/>
        <pc:sldMkLst>
          <pc:docMk/>
          <pc:sldMk cId="0" sldId="375"/>
        </pc:sldMkLst>
      </pc:sldChg>
      <pc:sldChg chg="mod modShow">
        <pc:chgData name="HarshShah" userId="09f0fd61-6b86-4661-b86c-1b6ee46cae57" providerId="ADAL" clId="{B209ECAE-5984-43CB-A8D3-7416DDB94BC1}" dt="2023-09-14T13:16:56.194" v="3" actId="729"/>
        <pc:sldMkLst>
          <pc:docMk/>
          <pc:sldMk cId="0" sldId="376"/>
        </pc:sldMkLst>
      </pc:sldChg>
      <pc:sldChg chg="mod modShow">
        <pc:chgData name="HarshShah" userId="09f0fd61-6b86-4661-b86c-1b6ee46cae57" providerId="ADAL" clId="{B209ECAE-5984-43CB-A8D3-7416DDB94BC1}" dt="2023-09-14T13:16:56.194" v="3" actId="729"/>
        <pc:sldMkLst>
          <pc:docMk/>
          <pc:sldMk cId="0" sldId="377"/>
        </pc:sldMkLst>
      </pc:sldChg>
      <pc:sldChg chg="mod modShow">
        <pc:chgData name="HarshShah" userId="09f0fd61-6b86-4661-b86c-1b6ee46cae57" providerId="ADAL" clId="{B209ECAE-5984-43CB-A8D3-7416DDB94BC1}" dt="2023-09-14T13:16:56.194" v="3" actId="729"/>
        <pc:sldMkLst>
          <pc:docMk/>
          <pc:sldMk cId="0" sldId="378"/>
        </pc:sldMkLst>
      </pc:sldChg>
      <pc:sldChg chg="mod modShow">
        <pc:chgData name="HarshShah" userId="09f0fd61-6b86-4661-b86c-1b6ee46cae57" providerId="ADAL" clId="{B209ECAE-5984-43CB-A8D3-7416DDB94BC1}" dt="2023-09-14T13:16:56.194" v="3" actId="729"/>
        <pc:sldMkLst>
          <pc:docMk/>
          <pc:sldMk cId="0" sldId="379"/>
        </pc:sldMkLst>
      </pc:sldChg>
      <pc:sldChg chg="mod modShow">
        <pc:chgData name="HarshShah" userId="09f0fd61-6b86-4661-b86c-1b6ee46cae57" providerId="ADAL" clId="{B209ECAE-5984-43CB-A8D3-7416DDB94BC1}" dt="2023-09-14T13:16:56.194" v="3" actId="729"/>
        <pc:sldMkLst>
          <pc:docMk/>
          <pc:sldMk cId="0" sldId="381"/>
        </pc:sldMkLst>
      </pc:sldChg>
      <pc:sldChg chg="mod modShow">
        <pc:chgData name="HarshShah" userId="09f0fd61-6b86-4661-b86c-1b6ee46cae57" providerId="ADAL" clId="{B209ECAE-5984-43CB-A8D3-7416DDB94BC1}" dt="2023-09-14T13:16:56.194" v="3" actId="729"/>
        <pc:sldMkLst>
          <pc:docMk/>
          <pc:sldMk cId="0" sldId="382"/>
        </pc:sldMkLst>
      </pc:sldChg>
      <pc:sldChg chg="mod modShow">
        <pc:chgData name="HarshShah" userId="09f0fd61-6b86-4661-b86c-1b6ee46cae57" providerId="ADAL" clId="{B209ECAE-5984-43CB-A8D3-7416DDB94BC1}" dt="2023-09-14T13:16:56.194" v="3" actId="729"/>
        <pc:sldMkLst>
          <pc:docMk/>
          <pc:sldMk cId="0" sldId="383"/>
        </pc:sldMkLst>
      </pc:sldChg>
      <pc:sldChg chg="mod modShow">
        <pc:chgData name="HarshShah" userId="09f0fd61-6b86-4661-b86c-1b6ee46cae57" providerId="ADAL" clId="{B209ECAE-5984-43CB-A8D3-7416DDB94BC1}" dt="2023-09-14T13:16:56.194" v="3" actId="729"/>
        <pc:sldMkLst>
          <pc:docMk/>
          <pc:sldMk cId="0" sldId="384"/>
        </pc:sldMkLst>
      </pc:sldChg>
      <pc:sldChg chg="mod modShow">
        <pc:chgData name="HarshShah" userId="09f0fd61-6b86-4661-b86c-1b6ee46cae57" providerId="ADAL" clId="{B209ECAE-5984-43CB-A8D3-7416DDB94BC1}" dt="2023-09-14T13:16:56.194" v="3" actId="729"/>
        <pc:sldMkLst>
          <pc:docMk/>
          <pc:sldMk cId="0" sldId="385"/>
        </pc:sldMkLst>
      </pc:sldChg>
      <pc:sldChg chg="mod modShow">
        <pc:chgData name="HarshShah" userId="09f0fd61-6b86-4661-b86c-1b6ee46cae57" providerId="ADAL" clId="{B209ECAE-5984-43CB-A8D3-7416DDB94BC1}" dt="2023-09-14T13:16:56.194" v="3" actId="729"/>
        <pc:sldMkLst>
          <pc:docMk/>
          <pc:sldMk cId="0" sldId="386"/>
        </pc:sldMkLst>
      </pc:sldChg>
      <pc:sldChg chg="mod modShow">
        <pc:chgData name="HarshShah" userId="09f0fd61-6b86-4661-b86c-1b6ee46cae57" providerId="ADAL" clId="{B209ECAE-5984-43CB-A8D3-7416DDB94BC1}" dt="2023-09-14T13:16:56.194" v="3" actId="729"/>
        <pc:sldMkLst>
          <pc:docMk/>
          <pc:sldMk cId="0" sldId="387"/>
        </pc:sldMkLst>
      </pc:sldChg>
      <pc:sldChg chg="mod modShow">
        <pc:chgData name="HarshShah" userId="09f0fd61-6b86-4661-b86c-1b6ee46cae57" providerId="ADAL" clId="{B209ECAE-5984-43CB-A8D3-7416DDB94BC1}" dt="2023-09-14T13:16:56.194" v="3" actId="729"/>
        <pc:sldMkLst>
          <pc:docMk/>
          <pc:sldMk cId="0" sldId="388"/>
        </pc:sldMkLst>
      </pc:sldChg>
      <pc:sldChg chg="mod modShow">
        <pc:chgData name="HarshShah" userId="09f0fd61-6b86-4661-b86c-1b6ee46cae57" providerId="ADAL" clId="{B209ECAE-5984-43CB-A8D3-7416DDB94BC1}" dt="2023-09-14T13:16:56.194" v="3" actId="729"/>
        <pc:sldMkLst>
          <pc:docMk/>
          <pc:sldMk cId="0" sldId="389"/>
        </pc:sldMkLst>
      </pc:sldChg>
      <pc:sldChg chg="mod modShow">
        <pc:chgData name="HarshShah" userId="09f0fd61-6b86-4661-b86c-1b6ee46cae57" providerId="ADAL" clId="{B209ECAE-5984-43CB-A8D3-7416DDB94BC1}" dt="2023-09-14T13:16:56.194" v="3" actId="729"/>
        <pc:sldMkLst>
          <pc:docMk/>
          <pc:sldMk cId="0" sldId="390"/>
        </pc:sldMkLst>
      </pc:sldChg>
      <pc:sldChg chg="mod modShow">
        <pc:chgData name="HarshShah" userId="09f0fd61-6b86-4661-b86c-1b6ee46cae57" providerId="ADAL" clId="{B209ECAE-5984-43CB-A8D3-7416DDB94BC1}" dt="2023-09-14T13:16:56.194" v="3" actId="729"/>
        <pc:sldMkLst>
          <pc:docMk/>
          <pc:sldMk cId="0" sldId="391"/>
        </pc:sldMkLst>
      </pc:sldChg>
      <pc:sldChg chg="mod modShow">
        <pc:chgData name="HarshShah" userId="09f0fd61-6b86-4661-b86c-1b6ee46cae57" providerId="ADAL" clId="{B209ECAE-5984-43CB-A8D3-7416DDB94BC1}" dt="2023-09-14T13:16:56.194" v="3" actId="729"/>
        <pc:sldMkLst>
          <pc:docMk/>
          <pc:sldMk cId="0" sldId="392"/>
        </pc:sldMkLst>
      </pc:sldChg>
      <pc:sldChg chg="mod modShow">
        <pc:chgData name="HarshShah" userId="09f0fd61-6b86-4661-b86c-1b6ee46cae57" providerId="ADAL" clId="{B209ECAE-5984-43CB-A8D3-7416DDB94BC1}" dt="2023-09-14T13:16:56.194" v="3" actId="729"/>
        <pc:sldMkLst>
          <pc:docMk/>
          <pc:sldMk cId="0" sldId="394"/>
        </pc:sldMkLst>
      </pc:sldChg>
      <pc:sldChg chg="mod modShow">
        <pc:chgData name="HarshShah" userId="09f0fd61-6b86-4661-b86c-1b6ee46cae57" providerId="ADAL" clId="{B209ECAE-5984-43CB-A8D3-7416DDB94BC1}" dt="2023-09-14T13:16:56.194" v="3" actId="729"/>
        <pc:sldMkLst>
          <pc:docMk/>
          <pc:sldMk cId="0" sldId="395"/>
        </pc:sldMkLst>
      </pc:sldChg>
      <pc:sldChg chg="mod modShow">
        <pc:chgData name="HarshShah" userId="09f0fd61-6b86-4661-b86c-1b6ee46cae57" providerId="ADAL" clId="{B209ECAE-5984-43CB-A8D3-7416DDB94BC1}" dt="2023-09-14T13:16:56.194" v="3" actId="729"/>
        <pc:sldMkLst>
          <pc:docMk/>
          <pc:sldMk cId="0" sldId="410"/>
        </pc:sldMkLst>
      </pc:sldChg>
      <pc:sldChg chg="mod modShow">
        <pc:chgData name="HarshShah" userId="09f0fd61-6b86-4661-b86c-1b6ee46cae57" providerId="ADAL" clId="{B209ECAE-5984-43CB-A8D3-7416DDB94BC1}" dt="2023-09-14T13:16:56.194" v="3" actId="729"/>
        <pc:sldMkLst>
          <pc:docMk/>
          <pc:sldMk cId="0" sldId="651"/>
        </pc:sldMkLst>
      </pc:sldChg>
      <pc:sldChg chg="mod modShow">
        <pc:chgData name="HarshShah" userId="09f0fd61-6b86-4661-b86c-1b6ee46cae57" providerId="ADAL" clId="{B209ECAE-5984-43CB-A8D3-7416DDB94BC1}" dt="2023-09-14T13:16:56.194" v="3" actId="729"/>
        <pc:sldMkLst>
          <pc:docMk/>
          <pc:sldMk cId="0" sldId="652"/>
        </pc:sldMkLst>
      </pc:sldChg>
      <pc:sldChg chg="mod modShow">
        <pc:chgData name="HarshShah" userId="09f0fd61-6b86-4661-b86c-1b6ee46cae57" providerId="ADAL" clId="{B209ECAE-5984-43CB-A8D3-7416DDB94BC1}" dt="2023-09-14T13:16:56.194" v="3" actId="729"/>
        <pc:sldMkLst>
          <pc:docMk/>
          <pc:sldMk cId="0" sldId="653"/>
        </pc:sldMkLst>
      </pc:sldChg>
      <pc:sldChg chg="mod modShow">
        <pc:chgData name="HarshShah" userId="09f0fd61-6b86-4661-b86c-1b6ee46cae57" providerId="ADAL" clId="{B209ECAE-5984-43CB-A8D3-7416DDB94BC1}" dt="2023-09-14T13:16:56.194" v="3" actId="729"/>
        <pc:sldMkLst>
          <pc:docMk/>
          <pc:sldMk cId="0" sldId="654"/>
        </pc:sldMkLst>
      </pc:sldChg>
      <pc:sldChg chg="mod modShow">
        <pc:chgData name="HarshShah" userId="09f0fd61-6b86-4661-b86c-1b6ee46cae57" providerId="ADAL" clId="{B209ECAE-5984-43CB-A8D3-7416DDB94BC1}" dt="2023-09-14T13:16:56.194" v="3" actId="729"/>
        <pc:sldMkLst>
          <pc:docMk/>
          <pc:sldMk cId="0" sldId="655"/>
        </pc:sldMkLst>
      </pc:sldChg>
      <pc:sldChg chg="mod modShow">
        <pc:chgData name="HarshShah" userId="09f0fd61-6b86-4661-b86c-1b6ee46cae57" providerId="ADAL" clId="{B209ECAE-5984-43CB-A8D3-7416DDB94BC1}" dt="2023-09-14T13:16:56.194" v="3" actId="729"/>
        <pc:sldMkLst>
          <pc:docMk/>
          <pc:sldMk cId="0" sldId="656"/>
        </pc:sldMkLst>
      </pc:sldChg>
      <pc:sldChg chg="mod modShow">
        <pc:chgData name="HarshShah" userId="09f0fd61-6b86-4661-b86c-1b6ee46cae57" providerId="ADAL" clId="{B209ECAE-5984-43CB-A8D3-7416DDB94BC1}" dt="2023-09-14T13:16:56.194" v="3" actId="729"/>
        <pc:sldMkLst>
          <pc:docMk/>
          <pc:sldMk cId="0" sldId="657"/>
        </pc:sldMkLst>
      </pc:sldChg>
      <pc:sldChg chg="mod modShow">
        <pc:chgData name="HarshShah" userId="09f0fd61-6b86-4661-b86c-1b6ee46cae57" providerId="ADAL" clId="{B209ECAE-5984-43CB-A8D3-7416DDB94BC1}" dt="2023-09-14T13:16:56.194" v="3" actId="729"/>
        <pc:sldMkLst>
          <pc:docMk/>
          <pc:sldMk cId="0" sldId="658"/>
        </pc:sldMkLst>
      </pc:sldChg>
      <pc:sldChg chg="mod modShow">
        <pc:chgData name="HarshShah" userId="09f0fd61-6b86-4661-b86c-1b6ee46cae57" providerId="ADAL" clId="{B209ECAE-5984-43CB-A8D3-7416DDB94BC1}" dt="2023-09-14T13:16:56.194" v="3" actId="729"/>
        <pc:sldMkLst>
          <pc:docMk/>
          <pc:sldMk cId="0" sldId="659"/>
        </pc:sldMkLst>
      </pc:sldChg>
      <pc:sldChg chg="mod modShow">
        <pc:chgData name="HarshShah" userId="09f0fd61-6b86-4661-b86c-1b6ee46cae57" providerId="ADAL" clId="{B209ECAE-5984-43CB-A8D3-7416DDB94BC1}" dt="2023-09-14T13:16:56.194" v="3" actId="729"/>
        <pc:sldMkLst>
          <pc:docMk/>
          <pc:sldMk cId="0" sldId="660"/>
        </pc:sldMkLst>
      </pc:sldChg>
      <pc:sldChg chg="mod modShow">
        <pc:chgData name="HarshShah" userId="09f0fd61-6b86-4661-b86c-1b6ee46cae57" providerId="ADAL" clId="{B209ECAE-5984-43CB-A8D3-7416DDB94BC1}" dt="2023-09-14T13:16:56.194" v="3" actId="729"/>
        <pc:sldMkLst>
          <pc:docMk/>
          <pc:sldMk cId="0" sldId="661"/>
        </pc:sldMkLst>
      </pc:sldChg>
      <pc:sldChg chg="mod modShow">
        <pc:chgData name="HarshShah" userId="09f0fd61-6b86-4661-b86c-1b6ee46cae57" providerId="ADAL" clId="{B209ECAE-5984-43CB-A8D3-7416DDB94BC1}" dt="2023-09-14T13:16:56.194" v="3" actId="729"/>
        <pc:sldMkLst>
          <pc:docMk/>
          <pc:sldMk cId="0" sldId="662"/>
        </pc:sldMkLst>
      </pc:sldChg>
      <pc:sldChg chg="mod modShow">
        <pc:chgData name="HarshShah" userId="09f0fd61-6b86-4661-b86c-1b6ee46cae57" providerId="ADAL" clId="{B209ECAE-5984-43CB-A8D3-7416DDB94BC1}" dt="2023-09-14T13:16:56.194" v="3" actId="729"/>
        <pc:sldMkLst>
          <pc:docMk/>
          <pc:sldMk cId="0" sldId="663"/>
        </pc:sldMkLst>
      </pc:sldChg>
      <pc:sldChg chg="mod modShow">
        <pc:chgData name="HarshShah" userId="09f0fd61-6b86-4661-b86c-1b6ee46cae57" providerId="ADAL" clId="{B209ECAE-5984-43CB-A8D3-7416DDB94BC1}" dt="2023-09-14T13:16:56.194" v="3" actId="729"/>
        <pc:sldMkLst>
          <pc:docMk/>
          <pc:sldMk cId="0" sldId="664"/>
        </pc:sldMkLst>
      </pc:sldChg>
      <pc:sldChg chg="mod modShow">
        <pc:chgData name="HarshShah" userId="09f0fd61-6b86-4661-b86c-1b6ee46cae57" providerId="ADAL" clId="{B209ECAE-5984-43CB-A8D3-7416DDB94BC1}" dt="2023-09-14T13:16:56.194" v="3" actId="729"/>
        <pc:sldMkLst>
          <pc:docMk/>
          <pc:sldMk cId="0" sldId="665"/>
        </pc:sldMkLst>
      </pc:sldChg>
      <pc:sldChg chg="mod modShow">
        <pc:chgData name="HarshShah" userId="09f0fd61-6b86-4661-b86c-1b6ee46cae57" providerId="ADAL" clId="{B209ECAE-5984-43CB-A8D3-7416DDB94BC1}" dt="2023-09-14T13:16:56.194" v="3" actId="729"/>
        <pc:sldMkLst>
          <pc:docMk/>
          <pc:sldMk cId="0" sldId="666"/>
        </pc:sldMkLst>
      </pc:sldChg>
      <pc:sldChg chg="mod modShow">
        <pc:chgData name="HarshShah" userId="09f0fd61-6b86-4661-b86c-1b6ee46cae57" providerId="ADAL" clId="{B209ECAE-5984-43CB-A8D3-7416DDB94BC1}" dt="2023-09-14T13:16:56.194" v="3" actId="729"/>
        <pc:sldMkLst>
          <pc:docMk/>
          <pc:sldMk cId="0" sldId="667"/>
        </pc:sldMkLst>
      </pc:sldChg>
      <pc:sldChg chg="mod modShow">
        <pc:chgData name="HarshShah" userId="09f0fd61-6b86-4661-b86c-1b6ee46cae57" providerId="ADAL" clId="{B209ECAE-5984-43CB-A8D3-7416DDB94BC1}" dt="2023-09-14T13:16:56.194" v="3" actId="729"/>
        <pc:sldMkLst>
          <pc:docMk/>
          <pc:sldMk cId="0" sldId="668"/>
        </pc:sldMkLst>
      </pc:sldChg>
      <pc:sldChg chg="mod modShow">
        <pc:chgData name="HarshShah" userId="09f0fd61-6b86-4661-b86c-1b6ee46cae57" providerId="ADAL" clId="{B209ECAE-5984-43CB-A8D3-7416DDB94BC1}" dt="2023-09-14T13:16:56.194" v="3" actId="729"/>
        <pc:sldMkLst>
          <pc:docMk/>
          <pc:sldMk cId="0" sldId="669"/>
        </pc:sldMkLst>
      </pc:sldChg>
      <pc:sldChg chg="mod modShow">
        <pc:chgData name="HarshShah" userId="09f0fd61-6b86-4661-b86c-1b6ee46cae57" providerId="ADAL" clId="{B209ECAE-5984-43CB-A8D3-7416DDB94BC1}" dt="2023-09-14T13:16:56.194" v="3" actId="729"/>
        <pc:sldMkLst>
          <pc:docMk/>
          <pc:sldMk cId="0" sldId="670"/>
        </pc:sldMkLst>
      </pc:sldChg>
      <pc:sldChg chg="mod modShow">
        <pc:chgData name="HarshShah" userId="09f0fd61-6b86-4661-b86c-1b6ee46cae57" providerId="ADAL" clId="{B209ECAE-5984-43CB-A8D3-7416DDB94BC1}" dt="2023-09-14T13:16:56.194" v="3" actId="729"/>
        <pc:sldMkLst>
          <pc:docMk/>
          <pc:sldMk cId="0" sldId="671"/>
        </pc:sldMkLst>
      </pc:sldChg>
      <pc:sldChg chg="mod modShow">
        <pc:chgData name="HarshShah" userId="09f0fd61-6b86-4661-b86c-1b6ee46cae57" providerId="ADAL" clId="{B209ECAE-5984-43CB-A8D3-7416DDB94BC1}" dt="2023-09-14T13:16:56.194" v="3" actId="729"/>
        <pc:sldMkLst>
          <pc:docMk/>
          <pc:sldMk cId="0" sldId="672"/>
        </pc:sldMkLst>
      </pc:sldChg>
      <pc:sldChg chg="mod modShow">
        <pc:chgData name="HarshShah" userId="09f0fd61-6b86-4661-b86c-1b6ee46cae57" providerId="ADAL" clId="{B209ECAE-5984-43CB-A8D3-7416DDB94BC1}" dt="2023-09-14T13:16:56.194" v="3" actId="729"/>
        <pc:sldMkLst>
          <pc:docMk/>
          <pc:sldMk cId="0" sldId="801"/>
        </pc:sldMkLst>
      </pc:sldChg>
      <pc:sldChg chg="mod modShow">
        <pc:chgData name="HarshShah" userId="09f0fd61-6b86-4661-b86c-1b6ee46cae57" providerId="ADAL" clId="{B209ECAE-5984-43CB-A8D3-7416DDB94BC1}" dt="2023-09-14T13:16:56.194" v="3" actId="729"/>
        <pc:sldMkLst>
          <pc:docMk/>
          <pc:sldMk cId="0" sldId="802"/>
        </pc:sldMkLst>
      </pc:sldChg>
      <pc:sldChg chg="mod modShow">
        <pc:chgData name="HarshShah" userId="09f0fd61-6b86-4661-b86c-1b6ee46cae57" providerId="ADAL" clId="{B209ECAE-5984-43CB-A8D3-7416DDB94BC1}" dt="2023-09-14T13:16:56.194" v="3" actId="729"/>
        <pc:sldMkLst>
          <pc:docMk/>
          <pc:sldMk cId="0" sldId="803"/>
        </pc:sldMkLst>
      </pc:sldChg>
      <pc:sldChg chg="mod modShow">
        <pc:chgData name="HarshShah" userId="09f0fd61-6b86-4661-b86c-1b6ee46cae57" providerId="ADAL" clId="{B209ECAE-5984-43CB-A8D3-7416DDB94BC1}" dt="2023-09-14T13:16:56.194" v="3" actId="729"/>
        <pc:sldMkLst>
          <pc:docMk/>
          <pc:sldMk cId="0" sldId="804"/>
        </pc:sldMkLst>
      </pc:sldChg>
      <pc:sldChg chg="mod modShow">
        <pc:chgData name="HarshShah" userId="09f0fd61-6b86-4661-b86c-1b6ee46cae57" providerId="ADAL" clId="{B209ECAE-5984-43CB-A8D3-7416DDB94BC1}" dt="2023-09-14T13:16:56.194" v="3" actId="729"/>
        <pc:sldMkLst>
          <pc:docMk/>
          <pc:sldMk cId="0" sldId="805"/>
        </pc:sldMkLst>
      </pc:sldChg>
      <pc:sldChg chg="mod modShow">
        <pc:chgData name="HarshShah" userId="09f0fd61-6b86-4661-b86c-1b6ee46cae57" providerId="ADAL" clId="{B209ECAE-5984-43CB-A8D3-7416DDB94BC1}" dt="2023-09-14T13:16:56.194" v="3" actId="729"/>
        <pc:sldMkLst>
          <pc:docMk/>
          <pc:sldMk cId="0" sldId="8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026"/>
          <p:cNvSpPr>
            <a:spLocks noGrp="1" noChangeArrowheads="1"/>
          </p:cNvSpPr>
          <p:nvPr>
            <p:ph type="hdr" sz="quarter" idx="4294967295"/>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defPPr/>
            <a:lvl1pPr>
              <a:defRPr sz="1200">
                <a:latin typeface="Arial" panose="020B0604020202020204" pitchFamily="34"/>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a:ea typeface="+mn-ea"/>
              <a:cs typeface="+mn-cs"/>
            </a:endParaRPr>
          </a:p>
        </p:txBody>
      </p:sp>
      <p:sp>
        <p:nvSpPr>
          <p:cNvPr id="2051" name="Rectangle 1027"/>
          <p:cNvSpPr>
            <a:spLocks noGrp="1" noChangeArrowheads="1"/>
          </p:cNvSpPr>
          <p:nvPr>
            <p:ph type="dt" sz="quarter" idx="9"/>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defPPr/>
            <a:lvl1pPr algn="r">
              <a:defRPr sz="1200">
                <a:latin typeface="Arial" panose="020B0604020202020204" pitchFamily="34"/>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a:ea typeface="+mn-ea"/>
              <a:cs typeface="+mn-cs"/>
            </a:endParaRPr>
          </a:p>
        </p:txBody>
      </p:sp>
      <p:sp>
        <p:nvSpPr>
          <p:cNvPr id="2052" name="Rectangle 1028"/>
          <p:cNvSpPr>
            <a:spLocks noGrp="1" noChangeArrowheads="1"/>
          </p:cNvSpPr>
          <p:nvPr>
            <p:ph type="ftr" sz="quarter" idx="19"/>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defPPr/>
            <a:lvl1pPr>
              <a:defRPr sz="1200">
                <a:latin typeface="Arial" panose="020B0604020202020204" pitchFamily="34"/>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a:ea typeface="+mn-ea"/>
              <a:cs typeface="+mn-cs"/>
            </a:endParaRPr>
          </a:p>
        </p:txBody>
      </p:sp>
      <p:sp>
        <p:nvSpPr>
          <p:cNvPr id="2053" name="Rectangle 1029"/>
          <p:cNvSpPr>
            <a:spLocks noGrp="1" noChangeArrowheads="1"/>
          </p:cNvSpPr>
          <p:nvPr>
            <p:ph type="sldNum" sz="quarter" idx="29"/>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defPPr/>
          </a:lstStyle>
          <a:p>
            <a:pPr lvl="0" algn="r" eaLnBrk="1" fontAlgn="base" hangingPunct="1">
              <a:buNone/>
            </a:pPr>
            <a:fld id="{9A0DB2DC-4C9A-4742-B13C-FB6460FD3503}" type="slidenum">
              <a:rPr lang="en-US" altLang="x-none" sz="1200" strike="noStrike" noProof="1">
                <a:latin typeface="Arial" panose="020B0604020202020204" pitchFamily="34"/>
                <a:ea typeface="MS PGothic" panose="020B0600070205080204" pitchFamily="34" charset="-128"/>
                <a:cs typeface="+mn-cs"/>
              </a:rPr>
              <a:pPr lvl="0" algn="r" eaLnBrk="1" fontAlgn="base" hangingPunct="1">
                <a:buNone/>
              </a:pPr>
              <a:t>‹#›</a:t>
            </a:fld>
            <a:endParaRPr lang="en-US" altLang="x-none" sz="1200"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hdr" sz="quarter" idx="4294967295"/>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defPPr/>
            <a:lvl1pPr>
              <a:defRPr sz="1200">
                <a:latin typeface="Arial" panose="020B0604020202020204" pitchFamily="34"/>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a:ea typeface="+mn-ea"/>
              <a:cs typeface="+mn-cs"/>
            </a:endParaRPr>
          </a:p>
        </p:txBody>
      </p:sp>
      <p:sp>
        <p:nvSpPr>
          <p:cNvPr id="3075" name="Rectangle 1027"/>
          <p:cNvSpPr>
            <a:spLocks noGrp="1" noChangeArrowheads="1"/>
          </p:cNvSpPr>
          <p:nvPr>
            <p:ph type="dt" idx="9"/>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defPPr/>
            <a:lvl1pPr algn="r">
              <a:defRPr sz="1200">
                <a:latin typeface="Arial" panose="020B0604020202020204" pitchFamily="34"/>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a:ea typeface="+mn-ea"/>
              <a:cs typeface="+mn-cs"/>
            </a:endParaRPr>
          </a:p>
        </p:txBody>
      </p:sp>
      <p:sp>
        <p:nvSpPr>
          <p:cNvPr id="3076" name="Rectangle 1028"/>
          <p:cNvSpPr>
            <a:spLocks noGrp="1" noRot="1" noChangeAspect="1" noTextEdit="1"/>
          </p:cNvSpPr>
          <p:nvPr>
            <p:ph type="sldImg" idx="19"/>
          </p:nvPr>
        </p:nvSpPr>
        <p:spPr>
          <a:xfrm>
            <a:off x="1143000" y="685800"/>
            <a:ext cx="4572000" cy="3429000"/>
          </a:xfrm>
          <a:prstGeom prst="rect">
            <a:avLst/>
          </a:prstGeom>
          <a:noFill/>
          <a:ln>
            <a:solidFill>
              <a:prstClr val="black"/>
            </a:solidFill>
            <a:miter lim="800000"/>
          </a:ln>
        </p:spPr>
      </p:sp>
      <p:sp>
        <p:nvSpPr>
          <p:cNvPr id="3077" name="Rectangle 1029"/>
          <p:cNvSpPr>
            <a:spLocks noGrp="1" noChangeArrowheads="1"/>
          </p:cNvSpPr>
          <p:nvPr>
            <p:ph type="body" sz="quarter" idx="29"/>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defP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AU" sz="1200" b="0" i="0" u="none" strike="noStrike" kern="1200" cap="none" spc="0" normalizeH="0" baseline="0" noProof="0">
                <a:ln>
                  <a:noFill/>
                </a:ln>
                <a:solidFill>
                  <a:schemeClr val="tx1"/>
                </a:solidFill>
                <a:effectLst/>
                <a:uLnTx/>
                <a:uFillTx/>
                <a:latin typeface="Arial" panose="020B0604020202020204" pitchFamily="34"/>
                <a:ea typeface="MS PGothic" panose="020B0600070205080204" pitchFamily="34" charset="-128"/>
                <a:cs typeface="MS PGothic" panose="020B0600070205080204" pitchFamily="34" charset="-128"/>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AU" sz="1200" b="0" i="0" u="none" strike="noStrike" kern="1200" cap="none" spc="0" normalizeH="0" baseline="0" noProof="0">
                <a:ln>
                  <a:noFill/>
                </a:ln>
                <a:solidFill>
                  <a:schemeClr val="tx1"/>
                </a:solidFill>
                <a:effectLst/>
                <a:uLnTx/>
                <a:uFillTx/>
                <a:latin typeface="Arial" panose="020B0604020202020204" pitchFamily="34"/>
                <a:ea typeface="MS PGothic" panose="020B0600070205080204" pitchFamily="34" charset="-128"/>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AU" sz="1200" b="0" i="0" u="none" strike="noStrike" kern="1200" cap="none" spc="0" normalizeH="0" baseline="0" noProof="0">
                <a:ln>
                  <a:noFill/>
                </a:ln>
                <a:solidFill>
                  <a:schemeClr val="tx1"/>
                </a:solidFill>
                <a:effectLst/>
                <a:uLnTx/>
                <a:uFillTx/>
                <a:latin typeface="Arial" panose="020B0604020202020204" pitchFamily="34"/>
                <a:ea typeface="MS PGothic" panose="020B0600070205080204" pitchFamily="34" charset="-128"/>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AU" sz="1200" b="0" i="0" u="none" strike="noStrike" kern="1200" cap="none" spc="0" normalizeH="0" baseline="0" noProof="0">
                <a:ln>
                  <a:noFill/>
                </a:ln>
                <a:solidFill>
                  <a:schemeClr val="tx1"/>
                </a:solidFill>
                <a:effectLst/>
                <a:uLnTx/>
                <a:uFillTx/>
                <a:latin typeface="Arial" panose="020B0604020202020204" pitchFamily="34"/>
                <a:ea typeface="MS PGothic" panose="020B0600070205080204" pitchFamily="34" charset="-128"/>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AU" sz="1200" b="0" i="0" u="none" strike="noStrike" kern="1200" cap="none" spc="0" normalizeH="0" baseline="0" noProof="0">
                <a:ln>
                  <a:noFill/>
                </a:ln>
                <a:solidFill>
                  <a:schemeClr val="tx1"/>
                </a:solidFill>
                <a:effectLst/>
                <a:uLnTx/>
                <a:uFillTx/>
                <a:latin typeface="Arial" panose="020B0604020202020204" pitchFamily="34"/>
                <a:ea typeface="MS PGothic" panose="020B0600070205080204" pitchFamily="34" charset="-128"/>
                <a:cs typeface="+mn-cs"/>
              </a:rPr>
              <a:t>Fifth level</a:t>
            </a:r>
          </a:p>
        </p:txBody>
      </p:sp>
      <p:sp>
        <p:nvSpPr>
          <p:cNvPr id="3078" name="Rectangle 1030"/>
          <p:cNvSpPr>
            <a:spLocks noGrp="1" noChangeArrowheads="1"/>
          </p:cNvSpPr>
          <p:nvPr>
            <p:ph type="ftr" sz="quarter" idx="39"/>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defPPr/>
            <a:lvl1pPr>
              <a:defRPr sz="1200">
                <a:latin typeface="Arial" panose="020B0604020202020204" pitchFamily="34"/>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a:ea typeface="+mn-ea"/>
              <a:cs typeface="+mn-cs"/>
            </a:endParaRPr>
          </a:p>
        </p:txBody>
      </p:sp>
      <p:sp>
        <p:nvSpPr>
          <p:cNvPr id="3079" name="Rectangle 1031"/>
          <p:cNvSpPr>
            <a:spLocks noGrp="1" noChangeArrowheads="1"/>
          </p:cNvSpPr>
          <p:nvPr>
            <p:ph type="sldNum" sz="quarter" idx="49"/>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defPPr/>
          </a:lstStyle>
          <a:p>
            <a:pPr lvl="0" algn="r" eaLnBrk="1" fontAlgn="base" hangingPunct="1">
              <a:buNone/>
            </a:pPr>
            <a:fld id="{9A0DB2DC-4C9A-4742-B13C-FB6460FD3503}" type="slidenum">
              <a:rPr lang="en-AU" sz="1200" strike="noStrike" noProof="1">
                <a:latin typeface="Arial" panose="020B0604020202020204" pitchFamily="34"/>
                <a:ea typeface="MS PGothic" panose="020B0600070205080204" pitchFamily="34" charset="-128"/>
                <a:cs typeface="+mn-cs"/>
              </a:rPr>
              <a:pPr lvl="0" algn="r" eaLnBrk="1" fontAlgn="base" hangingPunct="1">
                <a:buNone/>
              </a:pPr>
              <a:t>‹#›</a:t>
            </a:fld>
            <a:endParaRPr lang="en-AU" sz="1200" strike="noStrike" noProof="1"/>
          </a:p>
        </p:txBody>
      </p:sp>
    </p:spTree>
  </p:cSld>
  <p:clrMap bg1="lt1" tx1="dk1" bg2="lt2" tx2="dk2" accent1="accent1" accent2="accent2" accent3="accent3" accent4="accent4" accent5="accent5" accent6="accent6" hlink="hlink" folHlink="folHlink"/>
  <p:notesStyle>
    <a:def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B6993E1D-F294-42B9-9765-C8AE34D69A4A}" type="slidenum">
              <a:rPr lang="en-AU" altLang="en-US" sz="1200"/>
              <a:pPr lvl="0" algn="r"/>
              <a:t>1</a:t>
            </a:fld>
            <a:endParaRPr lang="en-AU" altLang="en-US" sz="1200"/>
          </a:p>
        </p:txBody>
      </p:sp>
      <p:sp>
        <p:nvSpPr>
          <p:cNvPr id="512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512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Lecture slides by Lawrie Brown for “Cryptography and Network Security”, 5/e, by William Stallings, briefly reviewing the text outline from Ch 0, and then presenting the content from Chapter 1 – “Introduction”.</a:t>
            </a:r>
            <a:endParaRPr lang="en-AU"/>
          </a:p>
          <a:p>
            <a:pPr lvl="0"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2530"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sz="1100"/>
              <a:t>We can define three levels of impact on organizations or individuals should there be a breach of security (i.e., a loss of confidentiality, integrity, or availability). These levels are defined in FIPS PUB 199:</a:t>
            </a:r>
          </a:p>
          <a:p>
            <a:pPr lvl="0" eaLnBrk="1" hangingPunct="1"/>
            <a:r>
              <a:rPr lang="en-US" altLang="en-US" sz="1100"/>
              <a:t>• </a:t>
            </a:r>
            <a:r>
              <a:rPr lang="en-US" altLang="en-US" sz="1100" b="1"/>
              <a:t>Low: </a:t>
            </a:r>
            <a:r>
              <a:rPr lang="en-US" altLang="en-US" sz="1100"/>
              <a:t>The loss could be expected to have a limited adverse effect on organizational operations, organizational assets, or individuals. A limited adverse effect means that, for example, the loss of confidentiality, integrity, or availability might (i)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lvl="0" eaLnBrk="1" hangingPunct="1"/>
            <a:r>
              <a:rPr lang="en-US" altLang="en-US" sz="1100"/>
              <a:t>• </a:t>
            </a:r>
            <a:r>
              <a:rPr lang="en-US" altLang="en-US" sz="1100" b="1"/>
              <a:t>Moderate: </a:t>
            </a:r>
            <a:r>
              <a:rPr lang="en-US" altLang="en-US" sz="1100"/>
              <a:t>The loss could be expected to have a serious adverse effect on organizational operations, organizational assets, or individuals. A serious adverse effect means that, for example, the loss might (i)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lvl="0" eaLnBrk="1" hangingPunct="1"/>
            <a:r>
              <a:rPr lang="en-US" altLang="en-US" sz="1100"/>
              <a:t>• </a:t>
            </a:r>
            <a:r>
              <a:rPr lang="en-US" altLang="en-US" sz="1100" b="1"/>
              <a:t>High: </a:t>
            </a:r>
            <a:r>
              <a:rPr lang="en-US" altLang="en-US" sz="1100"/>
              <a:t>The loss could be expected to have a severe or catastrophic adverse effect on organizational operations, organizational assets, or individuals. A severe or catastrophic adverse effect means that, for example, the loss might (i)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endParaRPr lang="en-US" altLang="en-US" sz="1100">
              <a:ea typeface="Arial" panose="020B0604020202020204" pitchFamily="34" charset="0"/>
            </a:endParaRPr>
          </a:p>
        </p:txBody>
      </p:sp>
      <p:sp>
        <p:nvSpPr>
          <p:cNvPr id="22531"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17E772A-8534-4C47-92B2-0BB6F69BB3C9}" type="slidenum">
              <a:rPr lang="en-AU" altLang="en-US" sz="1200"/>
              <a:pPr lvl="0" algn="r"/>
              <a:t>17</a:t>
            </a:fld>
            <a:endParaRPr lang="en-AU"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4578"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sz="1100"/>
              <a:t>Computer security is both fascinating and complex. Some of the reasons follow:</a:t>
            </a:r>
          </a:p>
          <a:p>
            <a:pPr lvl="0" eaLnBrk="1" hangingPunct="1"/>
            <a:r>
              <a:rPr lang="en-US" altLang="en-US" sz="1100" b="1"/>
              <a:t>1.</a:t>
            </a:r>
            <a:r>
              <a:rPr lang="en-US" altLang="en-US" sz="1100"/>
              <a:t> Computer security is not as simple as it might first appear to the novice. The requirements seem to be straightforward, but the mechanisms used to meet those requirements can be quite complex and subtle.</a:t>
            </a:r>
          </a:p>
          <a:p>
            <a:pPr lvl="0" eaLnBrk="1" hangingPunct="1"/>
            <a:r>
              <a:rPr lang="en-US" altLang="en-US" sz="1100" b="1"/>
              <a:t>2.</a:t>
            </a:r>
            <a:r>
              <a:rPr lang="en-US" altLang="en-US" sz="1100"/>
              <a:t> In developing a particular security mechanism or algorithm, one must always consider potential attacks (often unexpected) on those security features. </a:t>
            </a:r>
          </a:p>
          <a:p>
            <a:pPr lvl="0" eaLnBrk="1" hangingPunct="1"/>
            <a:r>
              <a:rPr lang="en-US" altLang="en-US" sz="1100" b="1"/>
              <a:t>3.</a:t>
            </a:r>
            <a:r>
              <a:rPr lang="en-US" altLang="en-US" sz="1100"/>
              <a:t> Hence procedures used to provide particular services are often counterintuitive. </a:t>
            </a:r>
          </a:p>
          <a:p>
            <a:pPr lvl="0" eaLnBrk="1" hangingPunct="1"/>
            <a:r>
              <a:rPr lang="en-US" altLang="en-US" sz="1100" b="1"/>
              <a:t>4. </a:t>
            </a:r>
            <a:r>
              <a:rPr lang="en-US" altLang="en-US" sz="1100"/>
              <a:t>Having designed various security mechanisms, it is necessary to decide where to use them.</a:t>
            </a:r>
          </a:p>
          <a:p>
            <a:pPr lvl="0" eaLnBrk="1" hangingPunct="1"/>
            <a:r>
              <a:rPr lang="en-US" altLang="en-US" sz="1100" b="1"/>
              <a:t>5.</a:t>
            </a:r>
            <a:r>
              <a:rPr lang="en-US" altLang="en-US" sz="1100"/>
              <a:t> Security mechanisms typically involve more than a particular algorithm or protocol, but also require participants to have secret information, leading to issues of creation, distribution, and protection of that secret information. </a:t>
            </a:r>
          </a:p>
          <a:p>
            <a:pPr lvl="0" eaLnBrk="1" hangingPunct="1"/>
            <a:r>
              <a:rPr lang="en-US" altLang="en-US" sz="1100" b="1"/>
              <a:t>6. </a:t>
            </a:r>
            <a:r>
              <a:rPr lang="en-US" altLang="en-US" sz="1100"/>
              <a:t>Computer security is essentially a battle of wits between a perpetrator who tries to find holes and the designer or administrator who tries to close them. </a:t>
            </a:r>
          </a:p>
          <a:p>
            <a:pPr lvl="0" eaLnBrk="1" hangingPunct="1"/>
            <a:r>
              <a:rPr lang="en-US" altLang="en-US" sz="1100" b="1"/>
              <a:t>7. </a:t>
            </a:r>
            <a:r>
              <a:rPr lang="en-US" altLang="en-US" sz="1100"/>
              <a:t>There is a natural tendency on the part of users and system managers to perceive little benefit from security investment until a security failure occurs.</a:t>
            </a:r>
          </a:p>
          <a:p>
            <a:pPr lvl="0" eaLnBrk="1" hangingPunct="1"/>
            <a:r>
              <a:rPr lang="en-US" altLang="en-US" sz="1100" b="1"/>
              <a:t>8. </a:t>
            </a:r>
            <a:r>
              <a:rPr lang="en-US" altLang="en-US" sz="1100"/>
              <a:t>Security requires regular monitoring, difficult in today's short-term environment.</a:t>
            </a:r>
          </a:p>
          <a:p>
            <a:pPr lvl="0" eaLnBrk="1" hangingPunct="1"/>
            <a:r>
              <a:rPr lang="en-US" altLang="en-US" sz="1100" b="1"/>
              <a:t>9. </a:t>
            </a:r>
            <a:r>
              <a:rPr lang="en-US" altLang="en-US" sz="1100"/>
              <a:t>Security is still too often an afterthought - incorporated after the design is complete.</a:t>
            </a:r>
          </a:p>
          <a:p>
            <a:pPr lvl="0" eaLnBrk="1" hangingPunct="1"/>
            <a:r>
              <a:rPr lang="en-US" altLang="en-US" sz="1100" b="1"/>
              <a:t>10. </a:t>
            </a:r>
            <a:r>
              <a:rPr lang="en-US" altLang="en-US" sz="1100"/>
              <a:t>Many users / security administrators view strong security as an impediment to efficient and user-friendly operation of an information system or use of information.</a:t>
            </a:r>
          </a:p>
          <a:p>
            <a:pPr lvl="0" eaLnBrk="1" hangingPunct="1"/>
            <a:endParaRPr lang="en-US" altLang="en-US" sz="1100">
              <a:ea typeface="Arial" panose="020B0604020202020204" pitchFamily="34" charset="0"/>
            </a:endParaRPr>
          </a:p>
        </p:txBody>
      </p:sp>
      <p:sp>
        <p:nvSpPr>
          <p:cNvPr id="24579"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F9723525-E65D-4392-9712-55F1C2B62D9E}" type="slidenum">
              <a:rPr lang="en-AU" altLang="en-US" sz="1200"/>
              <a:pPr lvl="0" algn="r"/>
              <a:t>18</a:t>
            </a:fld>
            <a:endParaRPr lang="en-AU"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7048A0C-60A7-4C8C-ADFD-1F503A24C708}" type="slidenum">
              <a:rPr lang="en-AU" altLang="en-US" sz="1200"/>
              <a:pPr lvl="0" algn="r"/>
              <a:t>19</a:t>
            </a:fld>
            <a:endParaRPr lang="en-AU" altLang="en-US" sz="1200"/>
          </a:p>
        </p:txBody>
      </p:sp>
      <p:sp>
        <p:nvSpPr>
          <p:cNvPr id="2662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662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OSI security architecture focuses on security attacks, mechanisms, and services. These can be defined briefly as follows:</a:t>
            </a:r>
          </a:p>
          <a:p>
            <a:pPr lvl="0" eaLnBrk="1" hangingPunct="1"/>
            <a:r>
              <a:rPr lang="en-US" altLang="en-US"/>
              <a:t>• </a:t>
            </a:r>
            <a:r>
              <a:rPr lang="en-US" altLang="en-US" b="1"/>
              <a:t>Security attack</a:t>
            </a:r>
            <a:r>
              <a:rPr lang="en-US" altLang="en-US"/>
              <a:t>: Any action that compromises the security of information owned by an organization. </a:t>
            </a:r>
          </a:p>
          <a:p>
            <a:pPr lvl="0" eaLnBrk="1" hangingPunct="1"/>
            <a:r>
              <a:rPr lang="en-US" altLang="en-US"/>
              <a:t>• </a:t>
            </a:r>
            <a:r>
              <a:rPr lang="en-US" altLang="en-US" b="1"/>
              <a:t>Security mechanism</a:t>
            </a:r>
            <a:r>
              <a:rPr lang="en-US" altLang="en-US"/>
              <a:t>: A process (or a device incorporating such a process) that is designed to detect, prevent, or recover from a security attack. </a:t>
            </a:r>
          </a:p>
          <a:p>
            <a:pPr lvl="0" eaLnBrk="1" hangingPunct="1"/>
            <a:r>
              <a:rPr lang="en-US" altLang="en-US"/>
              <a:t>• </a:t>
            </a:r>
            <a:r>
              <a:rPr lang="en-US" altLang="en-US" b="1"/>
              <a:t>Security service</a:t>
            </a:r>
            <a:r>
              <a:rPr lang="en-US" altLang="en-US"/>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lvl="0" eaLnBrk="1" hangingPunct="1"/>
            <a:r>
              <a:rPr lang="en-US" altLang="en-US"/>
              <a:t>In the literature, the terms </a:t>
            </a:r>
            <a:r>
              <a:rPr lang="en-US" altLang="en-US" i="1"/>
              <a:t>threat and attack </a:t>
            </a:r>
            <a:r>
              <a:rPr lang="en-US" altLang="en-US"/>
              <a:t>are commonly used to mean more or less the same thing. Table 1.1 provides definitions taken from RFC 2828, </a:t>
            </a:r>
            <a:r>
              <a:rPr lang="en-US" altLang="en-US" i="1"/>
              <a:t>Internet Security Glossary.</a:t>
            </a:r>
          </a:p>
          <a:p>
            <a:pPr lvl="0" eaLnBrk="1" hangingPunct="1"/>
            <a:r>
              <a:rPr lang="en-US" altLang="en-US" b="1"/>
              <a:t>Threat - </a:t>
            </a:r>
            <a:r>
              <a:rPr lang="en-US" altLang="en-US"/>
              <a:t>A potential for violation of security, which exists when there is a circumstance, capability, action, or event that could breach security and cause harm. That is, a threat is a possible danger that might exploit a vulnerability.</a:t>
            </a:r>
          </a:p>
          <a:p>
            <a:pPr lvl="0" eaLnBrk="1" hangingPunct="1"/>
            <a:r>
              <a:rPr lang="en-US" altLang="en-US" b="1"/>
              <a:t>Attack - </a:t>
            </a:r>
            <a:r>
              <a:rPr lang="en-US" altLang="en-US"/>
              <a:t>An assault on system security that derives from an intelligent threat; that is, an intelligent act that is a deliberate attempt (especially in the sense of a method or technique) to evade security services and violate the security policy of a system.</a:t>
            </a:r>
            <a:endParaRPr lang="en-US" altLang="en-US">
              <a:ea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020ADB53-3419-4CC3-A087-5AAB6A68AE53}" type="slidenum">
              <a:rPr lang="en-AU" altLang="en-US" sz="1200"/>
              <a:pPr lvl="0" algn="r"/>
              <a:t>27</a:t>
            </a:fld>
            <a:endParaRPr lang="en-AU" altLang="en-US" sz="1200"/>
          </a:p>
        </p:txBody>
      </p:sp>
      <p:sp>
        <p:nvSpPr>
          <p:cNvPr id="3584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3584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OSI security architecture focuses on security attacks, mechanisms, and services. These can be defined briefly as follows:</a:t>
            </a:r>
          </a:p>
          <a:p>
            <a:pPr lvl="0" eaLnBrk="1" hangingPunct="1"/>
            <a:r>
              <a:rPr lang="en-US" altLang="en-US"/>
              <a:t>• </a:t>
            </a:r>
            <a:r>
              <a:rPr lang="en-US" altLang="en-US" b="1"/>
              <a:t>Security attack</a:t>
            </a:r>
            <a:r>
              <a:rPr lang="en-US" altLang="en-US"/>
              <a:t>: Any action that compromises the security of information owned by an organization. </a:t>
            </a:r>
          </a:p>
          <a:p>
            <a:pPr lvl="0" eaLnBrk="1" hangingPunct="1"/>
            <a:r>
              <a:rPr lang="en-US" altLang="en-US"/>
              <a:t>• </a:t>
            </a:r>
            <a:r>
              <a:rPr lang="en-US" altLang="en-US" b="1"/>
              <a:t>Security mechanism</a:t>
            </a:r>
            <a:r>
              <a:rPr lang="en-US" altLang="en-US"/>
              <a:t>: A process (or a device incorporating such a process) that is designed to detect, prevent, or recover from a security attack. </a:t>
            </a:r>
          </a:p>
          <a:p>
            <a:pPr lvl="0" eaLnBrk="1" hangingPunct="1"/>
            <a:r>
              <a:rPr lang="en-US" altLang="en-US"/>
              <a:t>• </a:t>
            </a:r>
            <a:r>
              <a:rPr lang="en-US" altLang="en-US" b="1"/>
              <a:t>Security service</a:t>
            </a:r>
            <a:r>
              <a:rPr lang="en-US" altLang="en-US"/>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lvl="0" eaLnBrk="1" hangingPunct="1"/>
            <a:r>
              <a:rPr lang="en-US" altLang="en-US"/>
              <a:t>In the literature, the terms </a:t>
            </a:r>
            <a:r>
              <a:rPr lang="en-US" altLang="en-US" i="1"/>
              <a:t>threat and attack </a:t>
            </a:r>
            <a:r>
              <a:rPr lang="en-US" altLang="en-US"/>
              <a:t>are commonly used to mean more or less the same thing. Table 1.1 provides definitions taken from RFC 2828, </a:t>
            </a:r>
            <a:r>
              <a:rPr lang="en-US" altLang="en-US" i="1"/>
              <a:t>Internet Security Glossary.</a:t>
            </a:r>
          </a:p>
          <a:p>
            <a:pPr lvl="0" eaLnBrk="1" hangingPunct="1"/>
            <a:r>
              <a:rPr lang="en-US" altLang="en-US" b="1"/>
              <a:t>Threat - </a:t>
            </a:r>
            <a:r>
              <a:rPr lang="en-US" altLang="en-US"/>
              <a:t>A potential for violation of security, which exists when there is a circumstance, capability, action, or event that could breach security and cause harm. That is, a threat is a possible danger that might exploit a vulnerability.</a:t>
            </a:r>
          </a:p>
          <a:p>
            <a:pPr lvl="0" eaLnBrk="1" hangingPunct="1"/>
            <a:r>
              <a:rPr lang="en-US" altLang="en-US" b="1"/>
              <a:t>Attack - </a:t>
            </a:r>
            <a:r>
              <a:rPr lang="en-US" altLang="en-US"/>
              <a:t>An assault on system security that derives from an intelligent threat; that is, an intelligent act that is a deliberate attempt (especially in the sense of a method or technique) to evade security services and violate the security policy of a system.</a:t>
            </a:r>
            <a:endParaRPr lang="en-US" altLang="en-US">
              <a:ea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7A7C9BD-20F8-4C8F-811A-E58C87650CFA}" type="slidenum">
              <a:rPr lang="en-AU" altLang="en-US" sz="1200"/>
              <a:pPr lvl="0" algn="r"/>
              <a:t>28</a:t>
            </a:fld>
            <a:endParaRPr lang="en-AU" altLang="en-US" sz="1200"/>
          </a:p>
        </p:txBody>
      </p:sp>
      <p:sp>
        <p:nvSpPr>
          <p:cNvPr id="3789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3789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Now introduce “Security Mechanism” which are the specific means of implementing one or more security services. Note these mechanisms span a wide range of technical components, but one aspect seen in many is the use of cryptographic techniques.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BE1BF5F-1600-4045-90BA-C80A51B92506}" type="slidenum">
              <a:rPr lang="en-AU" altLang="en-US" sz="1200"/>
              <a:pPr lvl="0" algn="r"/>
              <a:t>29</a:t>
            </a:fld>
            <a:endParaRPr lang="en-AU" altLang="en-US" sz="1200"/>
          </a:p>
        </p:txBody>
      </p:sp>
      <p:sp>
        <p:nvSpPr>
          <p:cNvPr id="3993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3993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Some examples of mechanisms from X.800. Note that the “</a:t>
            </a:r>
            <a:r>
              <a:rPr lang="en-AU"/>
              <a:t>specific security mechanisms” are protocol layer specific, whilst the “pervasive security mechanisms” are not. </a:t>
            </a:r>
            <a:r>
              <a:rPr lang="en-US" altLang="en-US"/>
              <a:t>We will meet some of these mechanisms in much greater detail later.</a:t>
            </a:r>
          </a:p>
          <a:p>
            <a:pPr lvl="0" eaLnBrk="1" hangingPunct="1"/>
            <a:r>
              <a:rPr lang="en-US" altLang="en-US"/>
              <a:t>See Stallings Table 1.3 for details of these mechanisms in X.800, and Table 1.4 for the relationship between services and mechanisms.</a:t>
            </a:r>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2AB1B862-FC95-46F4-9B2B-B6FEA29BF654}" type="slidenum">
              <a:rPr lang="en-AU" altLang="en-US" sz="1200"/>
              <a:pPr lvl="0" algn="r"/>
              <a:t>32</a:t>
            </a:fld>
            <a:endParaRPr lang="en-AU" altLang="en-US" sz="1200"/>
          </a:p>
        </p:txBody>
      </p:sp>
      <p:sp>
        <p:nvSpPr>
          <p:cNvPr id="44034"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44035"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OSI security architecture focuses on security attacks, mechanisms, and services. These can be defined briefly as follows:</a:t>
            </a:r>
          </a:p>
          <a:p>
            <a:pPr lvl="0" eaLnBrk="1" hangingPunct="1"/>
            <a:r>
              <a:rPr lang="en-US" altLang="en-US"/>
              <a:t>• </a:t>
            </a:r>
            <a:r>
              <a:rPr lang="en-US" altLang="en-US" b="1"/>
              <a:t>Security attack</a:t>
            </a:r>
            <a:r>
              <a:rPr lang="en-US" altLang="en-US"/>
              <a:t>: Any action that compromises the security of information owned by an organization. </a:t>
            </a:r>
          </a:p>
          <a:p>
            <a:pPr lvl="0" eaLnBrk="1" hangingPunct="1"/>
            <a:r>
              <a:rPr lang="en-US" altLang="en-US"/>
              <a:t>• </a:t>
            </a:r>
            <a:r>
              <a:rPr lang="en-US" altLang="en-US" b="1"/>
              <a:t>Security mechanism</a:t>
            </a:r>
            <a:r>
              <a:rPr lang="en-US" altLang="en-US"/>
              <a:t>: A process (or a device incorporating such a process) that is designed to detect, prevent, or recover from a security attack. </a:t>
            </a:r>
          </a:p>
          <a:p>
            <a:pPr lvl="0" eaLnBrk="1" hangingPunct="1"/>
            <a:r>
              <a:rPr lang="en-US" altLang="en-US"/>
              <a:t>• </a:t>
            </a:r>
            <a:r>
              <a:rPr lang="en-US" altLang="en-US" b="1"/>
              <a:t>Security service</a:t>
            </a:r>
            <a:r>
              <a:rPr lang="en-US" altLang="en-US"/>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lvl="0" eaLnBrk="1" hangingPunct="1"/>
            <a:r>
              <a:rPr lang="en-US" altLang="en-US"/>
              <a:t>In the literature, the terms </a:t>
            </a:r>
            <a:r>
              <a:rPr lang="en-US" altLang="en-US" i="1"/>
              <a:t>threat and attack </a:t>
            </a:r>
            <a:r>
              <a:rPr lang="en-US" altLang="en-US"/>
              <a:t>are commonly used to mean more or less the same thing. Table 1.1 provides definitions taken from RFC 2828, </a:t>
            </a:r>
            <a:r>
              <a:rPr lang="en-US" altLang="en-US" i="1"/>
              <a:t>Internet Security Glossary.</a:t>
            </a:r>
          </a:p>
          <a:p>
            <a:pPr lvl="0" eaLnBrk="1" hangingPunct="1"/>
            <a:r>
              <a:rPr lang="en-US" altLang="en-US" b="1"/>
              <a:t>Threat - </a:t>
            </a:r>
            <a:r>
              <a:rPr lang="en-US" altLang="en-US"/>
              <a:t>A potential for violation of security, which exists when there is a circumstance, capability, action, or event that could breach security and cause harm. That is, a threat is a possible danger that might exploit a vulnerability.</a:t>
            </a:r>
          </a:p>
          <a:p>
            <a:pPr lvl="0" eaLnBrk="1" hangingPunct="1"/>
            <a:r>
              <a:rPr lang="en-US" altLang="en-US" b="1"/>
              <a:t>Attack - </a:t>
            </a:r>
            <a:r>
              <a:rPr lang="en-US" altLang="en-US"/>
              <a:t>An assault on system security that derives from an intelligent threat; that is, an intelligent act that is a deliberate attempt (especially in the sense of a method or technique) to evade security services and violate the security policy of a system.</a:t>
            </a:r>
            <a:endParaRPr lang="en-US" altLang="en-US">
              <a:ea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8DB66B0-6EE6-4AD7-A973-A127A0FB2378}" type="slidenum">
              <a:rPr lang="en-AU" altLang="en-US" sz="1200"/>
              <a:pPr lvl="0" algn="r"/>
              <a:t>33</a:t>
            </a:fld>
            <a:endParaRPr lang="en-AU" altLang="en-US" sz="1200"/>
          </a:p>
        </p:txBody>
      </p:sp>
      <p:sp>
        <p:nvSpPr>
          <p:cNvPr id="4608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4608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Consider the role of a security service, and what may be required. </a:t>
            </a:r>
          </a:p>
          <a:p>
            <a:pPr lvl="0" eaLnBrk="1" hangingPunct="1"/>
            <a:r>
              <a:rPr lang="en-US" altLang="en-US"/>
              <a:t>Note both similarities and differences with traditional paper documents, which for example: </a:t>
            </a:r>
          </a:p>
          <a:p>
            <a:pPr lvl="0" eaLnBrk="1" hangingPunct="1">
              <a:buChar char="•"/>
            </a:pPr>
            <a:r>
              <a:rPr lang="en-US" altLang="en-US" i="1"/>
              <a:t> </a:t>
            </a:r>
            <a:r>
              <a:rPr lang="en-US" altLang="en-US"/>
              <a:t>have signatures &amp; dates; </a:t>
            </a:r>
          </a:p>
          <a:p>
            <a:pPr lvl="0" eaLnBrk="1" hangingPunct="1">
              <a:buChar char="•"/>
            </a:pPr>
            <a:r>
              <a:rPr lang="en-US" altLang="en-US"/>
              <a:t> need protection from disclosure, tampering, or destruction; </a:t>
            </a:r>
          </a:p>
          <a:p>
            <a:pPr lvl="0" eaLnBrk="1" hangingPunct="1">
              <a:buChar char="•"/>
            </a:pPr>
            <a:r>
              <a:rPr lang="en-US" altLang="en-US"/>
              <a:t> may be notarized or witnessed; </a:t>
            </a:r>
          </a:p>
          <a:p>
            <a:pPr lvl="0" eaLnBrk="1" hangingPunct="1">
              <a:buChar char="•"/>
            </a:pPr>
            <a:r>
              <a:rPr lang="en-US" altLang="en-US"/>
              <a:t> may be recorded or licensed</a:t>
            </a:r>
            <a:endParaRPr lang="en-US" altLang="en-US" i="1"/>
          </a:p>
          <a:p>
            <a:pPr lvl="0" eaLnBrk="1" hangingPunct="1"/>
            <a:endParaRPr lang="en-US" altLang="en-US">
              <a:ea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1257FB53-7371-47A7-AD91-F7E4B26943EF}" type="slidenum">
              <a:rPr lang="en-AU" altLang="en-US" sz="1200"/>
              <a:pPr lvl="0" algn="r"/>
              <a:t>34</a:t>
            </a:fld>
            <a:endParaRPr lang="en-AU" altLang="en-US" sz="1200"/>
          </a:p>
        </p:txBody>
      </p:sp>
      <p:sp>
        <p:nvSpPr>
          <p:cNvPr id="4813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4813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solidFill>
                  <a:srgbClr val="000000"/>
                </a:solidFill>
              </a:rPr>
              <a:t>State here a couple of definitions of “security services” from relevant standards</a:t>
            </a:r>
            <a:r>
              <a:rPr lang="en-US" altLang="en-US" i="1">
                <a:solidFill>
                  <a:srgbClr val="000000"/>
                </a:solidFill>
              </a:rPr>
              <a:t>. </a:t>
            </a:r>
            <a:r>
              <a:rPr lang="en-US" altLang="en-US">
                <a:solidFill>
                  <a:srgbClr val="000000"/>
                </a:solidFill>
              </a:rPr>
              <a:t>X.800 defines a security service as a service provided by a protocol layer of communicating open systems, which ensures adequate security of the systems or of data transfers. Perhaps a clearer definition is found in RFC 2828, which provides the following definition: a processing or communication service that is provided by a system to give a specific kind of protection to system resources; security services implement security policies and are implemented by security mechanisms. </a:t>
            </a:r>
            <a:endParaRPr lang="en-US" altLang="en-US" i="1">
              <a:solidFill>
                <a:srgbClr val="000000"/>
              </a:solidFill>
            </a:endParaRPr>
          </a:p>
          <a:p>
            <a:pPr lvl="0" eaLnBrk="1" hangingPunct="1"/>
            <a:endParaRPr lang="en-US" altLang="en-US" i="1">
              <a:solidFill>
                <a:srgbClr val="000000"/>
              </a:solidFill>
              <a:ea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3FD3BD70-8C79-4338-A342-1CA6BD9246E8}" type="slidenum">
              <a:rPr lang="en-AU" altLang="en-US" sz="1200"/>
              <a:pPr lvl="0" algn="r"/>
              <a:t>35</a:t>
            </a:fld>
            <a:endParaRPr lang="en-AU" altLang="en-US" sz="1200"/>
          </a:p>
        </p:txBody>
      </p:sp>
      <p:sp>
        <p:nvSpPr>
          <p:cNvPr id="5017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5017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This list is taken from Stallings Table 1.2 which provides details of the 5 Security Service categories and the 14 specific services given in X.800.</a:t>
            </a:r>
          </a:p>
          <a:p>
            <a:pPr lvl="0" eaLnBrk="1" hangingPunct="1"/>
            <a:r>
              <a:rPr lang="en-US" altLang="en-US">
                <a:solidFill>
                  <a:srgbClr val="000000"/>
                </a:solidFill>
              </a:rPr>
              <a:t>This list includes the various "classic" security services which are traditionally discussed.  Note there is a degree of ambiguity as to the meaning of these terms, and overlap in their use. The broad service categories are:</a:t>
            </a:r>
          </a:p>
          <a:p>
            <a:pPr lvl="0" eaLnBrk="1" hangingPunct="1">
              <a:buChar char="•"/>
            </a:pPr>
            <a:r>
              <a:rPr lang="en-US" altLang="en-US" b="1"/>
              <a:t>authentication </a:t>
            </a:r>
            <a:r>
              <a:rPr lang="en-US" altLang="en-US"/>
              <a:t>is concerned with assuring that a communication is authentic. Two specific authentication services are defined in X.800: </a:t>
            </a:r>
            <a:r>
              <a:rPr lang="en-US" altLang="en-US" b="1"/>
              <a:t>Peer entity authentication: </a:t>
            </a:r>
            <a:r>
              <a:rPr lang="en-US" altLang="en-US"/>
              <a:t>provides corroboration of the identity of a peer entity in an association; and </a:t>
            </a:r>
            <a:r>
              <a:rPr lang="en-US" altLang="en-US" b="1"/>
              <a:t>Data origin authentication: </a:t>
            </a:r>
            <a:r>
              <a:rPr lang="en-US" altLang="en-US"/>
              <a:t>provides corroboration of the source of a data unit.</a:t>
            </a:r>
          </a:p>
          <a:p>
            <a:pPr lvl="0" eaLnBrk="1" hangingPunct="1">
              <a:buChar char="•"/>
            </a:pPr>
            <a:r>
              <a:rPr lang="en-US" altLang="en-US" b="1"/>
              <a:t>access control </a:t>
            </a:r>
            <a:r>
              <a:rPr lang="en-US" altLang="en-US"/>
              <a:t>is the ability to limit and control the access to host systems and applications via communications links.</a:t>
            </a:r>
          </a:p>
          <a:p>
            <a:pPr lvl="0" eaLnBrk="1" hangingPunct="1">
              <a:buChar char="•"/>
            </a:pPr>
            <a:r>
              <a:rPr lang="en-US" altLang="en-US" b="1"/>
              <a:t>confidentiality </a:t>
            </a:r>
            <a:r>
              <a:rPr lang="en-US" altLang="en-US"/>
              <a:t>is the protection of transmitted data from passive attacks, and the protection of traffic flow from analysis.</a:t>
            </a:r>
          </a:p>
          <a:p>
            <a:pPr lvl="0" eaLnBrk="1" hangingPunct="1">
              <a:buChar char="•"/>
            </a:pPr>
            <a:r>
              <a:rPr lang="en-US" altLang="en-US" b="1"/>
              <a:t>integrity </a:t>
            </a:r>
            <a:r>
              <a:rPr lang="en-US" altLang="en-US"/>
              <a:t>assures that messages are received as sent, with no duplication, insertion, modification, reordering, replay, or loss.</a:t>
            </a:r>
          </a:p>
          <a:p>
            <a:pPr lvl="0" eaLnBrk="1" hangingPunct="1">
              <a:buChar char="•"/>
            </a:pPr>
            <a:r>
              <a:rPr lang="en-US" altLang="en-US" b="1"/>
              <a:t>availability </a:t>
            </a:r>
            <a:r>
              <a:rPr lang="en-US" altLang="en-US"/>
              <a:t>is the property of a system / resource being accessible and usable upon demand by an authorized system entity, according to performance specifications for the system.</a:t>
            </a:r>
            <a:endParaRPr lang="en-US" altLang="en-US">
              <a:solidFill>
                <a:srgbClr val="0000FF"/>
              </a:solidFill>
              <a:ea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B7BE0D33-D9A2-4143-B95F-9699636B6209}" type="slidenum">
              <a:rPr lang="en-AU" altLang="en-US" sz="1200"/>
              <a:pPr lvl="0" algn="r"/>
              <a:t>2</a:t>
            </a:fld>
            <a:endParaRPr lang="en-AU" altLang="en-US" sz="1200"/>
          </a:p>
        </p:txBody>
      </p:sp>
      <p:sp>
        <p:nvSpPr>
          <p:cNvPr id="7170"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7171"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This quote from the start of Ch0 ”Reader’s Guide” sets the scene for why we want to study these issues.</a:t>
            </a:r>
          </a:p>
          <a:p>
            <a:pPr lvl="0"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BE9FEDC-B2E9-4036-8509-C424B17CCDE3}" type="slidenum">
              <a:rPr lang="en-AU" altLang="en-US" sz="1200"/>
              <a:pPr lvl="0" algn="r"/>
              <a:t>37</a:t>
            </a:fld>
            <a:endParaRPr lang="en-AU" altLang="en-US" sz="1200"/>
          </a:p>
        </p:txBody>
      </p:sp>
      <p:sp>
        <p:nvSpPr>
          <p:cNvPr id="5325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5325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In considering the place of encryption, its useful to use the following two models from Stallings section 1.6.</a:t>
            </a:r>
          </a:p>
          <a:p>
            <a:pPr lvl="0" eaLnBrk="1" hangingPunct="1"/>
            <a:r>
              <a:rPr lang="en-AU"/>
              <a:t>The first, illustrated in Figure 1.4, models information being </a:t>
            </a:r>
            <a:r>
              <a:rPr lang="en-US" altLang="en-US"/>
              <a:t>transferred from one party to another </a:t>
            </a:r>
            <a:r>
              <a:rPr lang="en-AU"/>
              <a:t>over an insecure communications channel, in the presence of possible opponents.</a:t>
            </a:r>
            <a:r>
              <a:rPr lang="en-US" altLang="en-US"/>
              <a:t> The two parties, who are the principals in this transaction, must cooperate for the exchange to take place</a:t>
            </a:r>
            <a:r>
              <a:rPr lang="en-US" altLang="en-US" i="1"/>
              <a:t>. </a:t>
            </a:r>
            <a:r>
              <a:rPr lang="en-AU"/>
              <a:t> They can use an appropriate </a:t>
            </a:r>
            <a:r>
              <a:rPr lang="en-AU" b="1"/>
              <a:t>security transform (encryption algorithm)</a:t>
            </a:r>
            <a:r>
              <a:rPr lang="en-AU"/>
              <a:t>, with suitable </a:t>
            </a:r>
            <a:r>
              <a:rPr lang="en-AU" b="1"/>
              <a:t>keys</a:t>
            </a:r>
            <a:r>
              <a:rPr lang="en-AU"/>
              <a:t>, possibly negotiated using the presence of a </a:t>
            </a:r>
            <a:r>
              <a:rPr lang="en-AU" b="1"/>
              <a:t>trusted third party</a:t>
            </a:r>
            <a:r>
              <a:rPr lang="en-AU"/>
              <a:t>. </a:t>
            </a:r>
            <a:r>
              <a:rPr lang="en-US" altLang="en-US"/>
              <a:t>Parts One through Four of this book concentrates on the types of security mechanisms and services that fit into the model shown here.</a:t>
            </a:r>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B07177B-C858-4776-9C13-9745232B79D7}" type="slidenum">
              <a:rPr lang="en-AU" altLang="en-US" sz="1200"/>
              <a:pPr lvl="0" algn="r"/>
              <a:t>38</a:t>
            </a:fld>
            <a:endParaRPr lang="en-AU" altLang="en-US" sz="1200"/>
          </a:p>
        </p:txBody>
      </p:sp>
      <p:sp>
        <p:nvSpPr>
          <p:cNvPr id="5529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5529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This general model shows that there are four basic tasks in designing a particular security service, as listed.</a:t>
            </a:r>
            <a:endParaRPr lang="en-US" altLang="en-US">
              <a:ea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DA08EBC-3126-43D2-9FB6-B8F564AC04C0}" type="slidenum">
              <a:rPr lang="en-AU" altLang="en-US" sz="1200"/>
              <a:pPr lvl="0" algn="r"/>
              <a:t>39</a:t>
            </a:fld>
            <a:endParaRPr lang="en-AU" altLang="en-US" sz="1200"/>
          </a:p>
        </p:txBody>
      </p:sp>
      <p:sp>
        <p:nvSpPr>
          <p:cNvPr id="5734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5734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lvl="0" eaLnBrk="1" hangingPunct="1"/>
            <a:r>
              <a:rPr lang="en-US" altLang="en-US"/>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A054F1B-F305-4983-9470-DE97902C3C32}" type="slidenum">
              <a:rPr lang="en-AU" altLang="en-US" sz="1200"/>
              <a:pPr lvl="0" algn="r"/>
              <a:t>40</a:t>
            </a:fld>
            <a:endParaRPr lang="en-AU" altLang="en-US" sz="1200"/>
          </a:p>
        </p:txBody>
      </p:sp>
      <p:sp>
        <p:nvSpPr>
          <p:cNvPr id="59394"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59395"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Detail here the tasks needed to use this model.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FB2A29B-07BD-4637-B7F2-7B50E8C17FF7}" type="slidenum">
              <a:rPr lang="en-AU" altLang="en-US" sz="1200"/>
              <a:pPr lvl="0" algn="r"/>
              <a:t>41</a:t>
            </a:fld>
            <a:endParaRPr lang="en-AU" altLang="en-US" sz="1200"/>
          </a:p>
        </p:txBody>
      </p:sp>
      <p:sp>
        <p:nvSpPr>
          <p:cNvPr id="6144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6144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Briefly review some terminology used throughout the course.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DA6E7B8-612E-401C-A61D-8CBE8AF3CCDD}" type="slidenum">
              <a:rPr lang="en-AU" altLang="en-US" sz="1200"/>
              <a:pPr lvl="0" algn="r"/>
              <a:t>42</a:t>
            </a:fld>
            <a:endParaRPr lang="en-AU" altLang="en-US" sz="1200"/>
          </a:p>
        </p:txBody>
      </p:sp>
      <p:sp>
        <p:nvSpPr>
          <p:cNvPr id="6349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6349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Detail the five ingredients of the symmetric cipher model, shown in Stallings Figure 2.1:</a:t>
            </a:r>
          </a:p>
          <a:p>
            <a:pPr lvl="0" eaLnBrk="1" hangingPunct="1">
              <a:buChar char="•"/>
            </a:pPr>
            <a:r>
              <a:rPr lang="en-US" altLang="en-US"/>
              <a:t> plaintext - original message</a:t>
            </a:r>
          </a:p>
          <a:p>
            <a:pPr lvl="0" eaLnBrk="1" hangingPunct="1">
              <a:buChar char="•"/>
            </a:pPr>
            <a:r>
              <a:rPr lang="en-US" altLang="en-US"/>
              <a:t> encryption algorithm – performs substitutions/transformations on plaintext</a:t>
            </a:r>
          </a:p>
          <a:p>
            <a:pPr lvl="0" eaLnBrk="1" hangingPunct="1">
              <a:buChar char="•"/>
            </a:pPr>
            <a:r>
              <a:rPr lang="en-US" altLang="en-US"/>
              <a:t> secret key – control exact substitutions/transformations used in encryption algorithm</a:t>
            </a:r>
          </a:p>
          <a:p>
            <a:pPr lvl="0" eaLnBrk="1" hangingPunct="1">
              <a:buChar char="•"/>
            </a:pPr>
            <a:r>
              <a:rPr lang="en-US" altLang="en-US"/>
              <a:t> ciphertext - scrambled message</a:t>
            </a:r>
          </a:p>
          <a:p>
            <a:pPr lvl="0" eaLnBrk="1" hangingPunct="1">
              <a:buChar char="•"/>
            </a:pPr>
            <a:r>
              <a:rPr lang="en-US" altLang="en-US"/>
              <a:t> decryption algorithm – inverse of encryption algorithm</a:t>
            </a:r>
            <a:endParaRPr lang="en-A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8AFCBD75-B7B6-4F03-AD3D-3936EE8353D7}" type="slidenum">
              <a:rPr lang="en-AU" altLang="en-US" sz="1200"/>
              <a:pPr lvl="0" algn="r"/>
              <a:t>43</a:t>
            </a:fld>
            <a:endParaRPr lang="en-AU" altLang="en-US" sz="1200"/>
          </a:p>
        </p:txBody>
      </p:sp>
      <p:sp>
        <p:nvSpPr>
          <p:cNvPr id="6553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6553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There are two requirements for secure use of conventional encryption that mean we assume that it is impractical to decrypt a message on the basis of the cipher- text plus knowledge of the encryption/decryption algorithm, and hence do not need to keep the algorithm secret; rather we only need to keep the key secret. This feature of symmetric encryption is what makes it feasible for widespread use. It allows easy distribution of s/w and h/w implementations.</a:t>
            </a:r>
          </a:p>
          <a:p>
            <a:pPr lvl="0" eaLnBrk="1" hangingPunct="1"/>
            <a:r>
              <a:rPr lang="en-US" altLang="en-US"/>
              <a:t>Can take a closer look at the essential elements of a symmetric encryption scheme: mathematically it can be considered a pair of functions with: plaintext X, ciphertext Y, key K, encryption algorithm E, decryption algorithm D. The intended receiver, in possession of the key, is able to invert the transformation. An opponent, observing Y but not having access to K or X, may attempt to recover X or K.</a:t>
            </a:r>
          </a:p>
          <a:p>
            <a:pPr lvl="0" eaLnBrk="1" hangingPunct="1"/>
            <a:endParaRPr lang="en-AU">
              <a:ea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2F49D51-1BD0-4FDE-9D07-DBC1C88068A9}" type="slidenum">
              <a:rPr lang="en-AU" altLang="en-US" sz="1200"/>
              <a:pPr lvl="0" algn="r"/>
              <a:t>44</a:t>
            </a:fld>
            <a:endParaRPr lang="en-AU" altLang="en-US" sz="1200"/>
          </a:p>
        </p:txBody>
      </p:sp>
      <p:sp>
        <p:nvSpPr>
          <p:cNvPr id="67586"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67587"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latin typeface="Times-Roman"/>
              </a:rPr>
              <a:t>Cryptographic systems can be characterized along these three independent dimensions.</a:t>
            </a:r>
          </a:p>
          <a:p>
            <a:pPr lvl="0" eaLnBrk="1" hangingPunct="1">
              <a:buAutoNum type="arabicPeriod"/>
            </a:pPr>
            <a:r>
              <a:rPr lang="en-US" altLang="en-US" b="1"/>
              <a:t>The type of operations used for transforming plaintext to ciphertext</a:t>
            </a:r>
            <a:r>
              <a:rPr lang="en-US" altLang="en-US"/>
              <a:t>. All encryption algorithms are based on two general principles: substitution, in which each element in the plaintext (bit, letter, group of bits or letters) is mapped into another element, and transposition, in which elements in the plaintext are rearranged. The fundamental requirement is that no information be lost (that is, that all operations are reversible). Most systems, referred to as product systems, involve multiple stages of substitutions and transpositions.  </a:t>
            </a:r>
          </a:p>
          <a:p>
            <a:pPr lvl="0" eaLnBrk="1" hangingPunct="1">
              <a:buAutoNum type="arabicPeriod"/>
            </a:pPr>
            <a:r>
              <a:rPr lang="en-US" altLang="en-US" b="1"/>
              <a:t>The number of keys used</a:t>
            </a:r>
            <a:r>
              <a:rPr lang="en-US" altLang="en-US"/>
              <a:t>. If both sender and receiver use the same key, the system is referred to as symmetric, single-key, secret-key, or conventional encryption. If the sender and receiver use different keys, the system is referred to as asymmetric, two-key, or public-key encryption.  </a:t>
            </a:r>
          </a:p>
          <a:p>
            <a:pPr lvl="0" eaLnBrk="1" hangingPunct="1">
              <a:buAutoNum type="arabicPeriod"/>
            </a:pPr>
            <a:r>
              <a:rPr lang="en-US" altLang="en-US" b="1"/>
              <a:t>The way in which the plaintext is processed</a:t>
            </a:r>
            <a:r>
              <a:rPr lang="en-US" altLang="en-US"/>
              <a:t>. A block cipher processes the input one block of elements at a time, producing an output block for each input block. A stream cipher processes the input elements continuously, producing output one element at a time, as it goes along. </a:t>
            </a:r>
            <a:endParaRPr lang="en-US" altLang="en-US">
              <a:latin typeface="Times-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70658"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a:endParaRPr lang="en-IN" altLang="en-US"/>
          </a:p>
        </p:txBody>
      </p:sp>
      <p:sp>
        <p:nvSpPr>
          <p:cNvPr id="70659"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E882D25E-0B43-4926-BF6C-021A45D2CE53}" type="slidenum">
              <a:rPr lang="en-US" altLang="en-US" sz="1200"/>
              <a:pPr lvl="0" algn="r"/>
              <a:t>46</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72706"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a:endParaRPr lang="en-IN" altLang="en-US"/>
          </a:p>
        </p:txBody>
      </p:sp>
      <p:sp>
        <p:nvSpPr>
          <p:cNvPr id="72707"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3FE434A6-50A2-4860-B008-987E9E003BBB}" type="slidenum">
              <a:rPr lang="en-US" altLang="en-US" sz="1200"/>
              <a:pPr lvl="0" algn="r"/>
              <a:t>47</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9218"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material in this book is organized into four broad categories:</a:t>
            </a:r>
          </a:p>
          <a:p>
            <a:pPr lvl="0" eaLnBrk="1" hangingPunct="1"/>
            <a:r>
              <a:rPr lang="en-US" altLang="en-US"/>
              <a:t>• </a:t>
            </a:r>
            <a:r>
              <a:rPr lang="en-US" altLang="en-US" b="1"/>
              <a:t>Cryptographic algorithms: </a:t>
            </a:r>
            <a:r>
              <a:rPr lang="en-US" altLang="en-US"/>
              <a:t>This is the study of techniques for ensuring the secrecy and/or authenticity of information. The three main areas of study in this category are: 1. symmetric encryption, 2. asymmetric encryption, and 3. cryptographic hash functions, with the related topics of message authentication codes and digital signatures.</a:t>
            </a:r>
          </a:p>
          <a:p>
            <a:pPr lvl="0" eaLnBrk="1" hangingPunct="1"/>
            <a:r>
              <a:rPr lang="en-US" altLang="en-US"/>
              <a:t>• </a:t>
            </a:r>
            <a:r>
              <a:rPr lang="en-US" altLang="en-US" b="1"/>
              <a:t>Mutual trust: </a:t>
            </a:r>
            <a:r>
              <a:rPr lang="en-US" altLang="en-US"/>
              <a:t>This is the study of techniques and algorithms for providing mutual trust in two main areas. First, key management and distribution deals with establishing trust in the encryption keys used between two communicating entities. Second, user authentication deals with establish trust in the identity of a communicating partner.</a:t>
            </a:r>
          </a:p>
          <a:p>
            <a:pPr lvl="0" eaLnBrk="1" hangingPunct="1"/>
            <a:r>
              <a:rPr lang="en-US" altLang="en-US"/>
              <a:t>• </a:t>
            </a:r>
            <a:r>
              <a:rPr lang="en-US" altLang="en-US" b="1"/>
              <a:t>Network security: </a:t>
            </a:r>
            <a:r>
              <a:rPr lang="en-US" altLang="en-US"/>
              <a:t>This area covers the use of cryptographic algorithms in network protocols and network applications.</a:t>
            </a:r>
          </a:p>
          <a:p>
            <a:pPr lvl="0" eaLnBrk="1" hangingPunct="1"/>
            <a:r>
              <a:rPr lang="en-US" altLang="en-US"/>
              <a:t>• </a:t>
            </a:r>
            <a:r>
              <a:rPr lang="en-US" altLang="en-US" b="1"/>
              <a:t>Computer security</a:t>
            </a:r>
            <a:r>
              <a:rPr lang="en-US" altLang="en-US"/>
              <a:t>: In this book, we use this term to refer to the security of computers against intruders (e.g., hackers) and malicious software (e.g., viruses). Typically, the computer to be secured is attached to a network and the bulk of the threats arise from the network.</a:t>
            </a:r>
          </a:p>
        </p:txBody>
      </p:sp>
      <p:sp>
        <p:nvSpPr>
          <p:cNvPr id="9219"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FC519FE-101F-4420-A336-0320CE7C2A17}" type="slidenum">
              <a:rPr lang="en-AU" altLang="en-US" sz="1200"/>
              <a:pPr lvl="0" algn="r"/>
              <a:t>3</a:t>
            </a:fld>
            <a:endParaRPr lang="en-AU"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74754"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a:endParaRPr lang="en-IN" altLang="en-US"/>
          </a:p>
        </p:txBody>
      </p:sp>
      <p:sp>
        <p:nvSpPr>
          <p:cNvPr id="74755"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59FEA3E-2D4B-403F-8C1A-524521B0A64C}" type="slidenum">
              <a:rPr lang="en-US" altLang="en-US" sz="1200"/>
              <a:pPr lvl="0" algn="r"/>
              <a:t>48</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76802"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a:endParaRPr lang="en-IN" altLang="en-US"/>
          </a:p>
        </p:txBody>
      </p:sp>
      <p:sp>
        <p:nvSpPr>
          <p:cNvPr id="76803"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1C66E944-3E72-4790-9391-3A89FEE5C2A3}" type="slidenum">
              <a:rPr lang="en-US" altLang="en-US" sz="1200"/>
              <a:pPr lvl="0" algn="r"/>
              <a:t>49</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78850"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a:endParaRPr lang="en-IN" altLang="en-US"/>
          </a:p>
        </p:txBody>
      </p:sp>
      <p:sp>
        <p:nvSpPr>
          <p:cNvPr id="78851"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A9EA59C-2542-41D6-B665-48E8881B22A6}" type="slidenum">
              <a:rPr lang="en-US" altLang="en-US" sz="1200"/>
              <a:pPr lvl="0" algn="r"/>
              <a:t>50</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495A54FA-7276-492F-A0BD-F54CFB33A00E}" type="slidenum">
              <a:rPr lang="en-AU" altLang="en-US" sz="1200"/>
              <a:pPr lvl="0" algn="r"/>
              <a:t>51</a:t>
            </a:fld>
            <a:endParaRPr lang="en-AU" altLang="en-US" sz="1200"/>
          </a:p>
        </p:txBody>
      </p:sp>
      <p:sp>
        <p:nvSpPr>
          <p:cNvPr id="8089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8089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Two more definitions are worthy of note. An encryption scheme is unconditionally secure if the ciphertext generated by the scheme does not contain enough information to determine uniquely the corresponding plaintext, no matter how much ciphertext is available. An encryption scheme is said to be computationally secure if either the cost of breaking the cipher exceeds the value of the encrypted information, or the time required to break the cipher exceeds the useful lifetime of the information.</a:t>
            </a:r>
            <a:r>
              <a:rPr lang="en-AU"/>
              <a:t> Unconditional security would be nice, but the only known such cipher is the </a:t>
            </a:r>
            <a:r>
              <a:rPr lang="en-AU" b="1"/>
              <a:t>one-time pad</a:t>
            </a:r>
            <a:r>
              <a:rPr lang="en-AU"/>
              <a:t> (later). </a:t>
            </a:r>
          </a:p>
          <a:p>
            <a:pPr lvl="0" eaLnBrk="1" hangingPunct="1"/>
            <a:r>
              <a:rPr lang="en-AU"/>
              <a:t>For all reasonable encryption algorithms, we have to assume computational security where it either takes too long, or is too expensive, to bother breaking the cipher. </a:t>
            </a:r>
            <a:endParaRPr lang="en-AU">
              <a:ea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DFD9D66-39CE-4250-8434-D1B668552524}" type="slidenum">
              <a:rPr lang="en-AU" altLang="en-US" sz="1200"/>
              <a:pPr lvl="0" algn="r"/>
              <a:t>52</a:t>
            </a:fld>
            <a:endParaRPr lang="en-AU" altLang="en-US" sz="1200"/>
          </a:p>
        </p:txBody>
      </p:sp>
      <p:sp>
        <p:nvSpPr>
          <p:cNvPr id="82946"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82947"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A brute-force attack involves trying every possible key until an intelligible translation of the ciphertext into plaintext is obtained. On average, half of all possible keys must be tried to achieve success. Stallings Table 2.2 shows how much time is required to conduct a brute-force attack, for various common key sizes (DES is 56, AES is 128, Triple-DES is 168, plus general mono-alphabetic cipher), where either a single system or a million parallel systems, are used.</a:t>
            </a:r>
            <a:endParaRPr lang="en-US" altLang="en-US">
              <a:ea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559FDA8-5400-49F8-8B80-5AFCDD9F434C}" type="slidenum">
              <a:rPr lang="en-AU" altLang="en-US" sz="1200"/>
              <a:pPr lvl="0" algn="r"/>
              <a:t>53</a:t>
            </a:fld>
            <a:endParaRPr lang="en-AU" altLang="en-US" sz="1200"/>
          </a:p>
        </p:txBody>
      </p:sp>
      <p:sp>
        <p:nvSpPr>
          <p:cNvPr id="84994"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84995"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In this section and the next, we examine a sampling of what might be called classical encryption techniques. A study of these techniques enables us to illustrate the basic approaches to symmetric encryption used today and the types of cryptanalytic attacks that must be anticipated. The two basic building blocks of all encryption technique are substitution and transposition. We examine these in the next two sections. Finally, we discuss a system that combine both substitution and transposition.</a:t>
            </a:r>
          </a:p>
          <a:p>
            <a:pPr lvl="0" eaLnBrk="1" hangingPunct="1"/>
            <a:r>
              <a:rPr lang="en-US" altLang="en-US"/>
              <a:t>A substitution technique is one in which the letters of plaintext are replaced by other letters or by numbers or symbols. If the plaintext is viewed as a sequence of bits, then substitution involves replacing plaintext bit patterns with ciphertext bit patterns. </a:t>
            </a:r>
            <a:endParaRPr lang="en-A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A26C396-CB97-411B-9405-384D87C52DA7}" type="slidenum">
              <a:rPr lang="en-AU" altLang="en-US" sz="1200"/>
              <a:pPr lvl="0" algn="r"/>
              <a:t>54</a:t>
            </a:fld>
            <a:endParaRPr lang="en-AU" altLang="en-US" sz="1200"/>
          </a:p>
        </p:txBody>
      </p:sp>
      <p:sp>
        <p:nvSpPr>
          <p:cNvPr id="8704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8704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i="1"/>
              <a:t>Gallic Wars</a:t>
            </a:r>
            <a:r>
              <a:rPr lang="en-AU"/>
              <a:t> (cf. Kahn pp83-84). Still call any cipher using a simple letter shift a </a:t>
            </a:r>
            <a:r>
              <a:rPr lang="en-AU" b="1"/>
              <a:t>caesar cipher</a:t>
            </a:r>
            <a:r>
              <a:rPr lang="en-AU"/>
              <a:t>, not just those with shift 3. </a:t>
            </a:r>
          </a:p>
          <a:p>
            <a:pPr lvl="0" eaLnBrk="1" hangingPunct="1"/>
            <a:endParaRPr lang="en-A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A570CF9-6A18-4F01-B5B6-D42A0D30D432}" type="slidenum">
              <a:rPr lang="en-AU" altLang="en-US" sz="1200"/>
              <a:pPr lvl="0" algn="r"/>
              <a:t>55</a:t>
            </a:fld>
            <a:endParaRPr lang="en-AU" altLang="en-US" sz="1200"/>
          </a:p>
        </p:txBody>
      </p:sp>
      <p:sp>
        <p:nvSpPr>
          <p:cNvPr id="8909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8909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This mathematical description uses </a:t>
            </a:r>
            <a:r>
              <a:rPr lang="en-AU" b="1"/>
              <a:t>modulo (clock) arithmetic</a:t>
            </a:r>
            <a:r>
              <a:rPr lang="en-AU"/>
              <a:t>. Here, when you reach Z you go back to A and start again. Mod 26 implies that when you reach 26, you use 0 instead (ie the letter after Z, or 25 + 1 goes to A or 0). </a:t>
            </a:r>
          </a:p>
          <a:p>
            <a:pPr lvl="0" eaLnBrk="1" hangingPunct="1"/>
            <a:r>
              <a:rPr lang="en-AU"/>
              <a:t>Example: howdy (7,14,22,3,24) encrypted using key </a:t>
            </a:r>
            <a:r>
              <a:rPr lang="en-AU" i="1"/>
              <a:t>f </a:t>
            </a:r>
            <a:r>
              <a:rPr lang="en-AU"/>
              <a:t>(ie a shift of 5) is MTBID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CC96DC50-356D-4F37-91ED-EA00210E92B4}" type="slidenum">
              <a:rPr lang="en-AU" altLang="en-US" sz="1200"/>
              <a:pPr lvl="0" algn="r"/>
              <a:t>56</a:t>
            </a:fld>
            <a:endParaRPr lang="en-AU" altLang="en-US" sz="1200"/>
          </a:p>
        </p:txBody>
      </p:sp>
      <p:sp>
        <p:nvSpPr>
          <p:cNvPr id="9113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9113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With a caesar cipher, there are only 26 possible keys, of which only 25 are of any use, since mapping A to A etc doesn't really obscure the message! Note this basic rule of cryptanalysis "check to ensure the cipher operator hasn't goofed and sent a plaintext message by mistake"! </a:t>
            </a:r>
          </a:p>
          <a:p>
            <a:pPr lvl="0" eaLnBrk="1" hangingPunct="1"/>
            <a:r>
              <a:rPr lang="en-AU"/>
              <a:t>Can try each of the keys (shifts) in turn, until can recognise the original message. </a:t>
            </a:r>
            <a:r>
              <a:rPr lang="en-US" altLang="en-US"/>
              <a:t>See Stallings Fig 2.3 for example of search.</a:t>
            </a:r>
            <a:endParaRPr lang="en-AU"/>
          </a:p>
          <a:p>
            <a:pPr lvl="0" eaLnBrk="1" hangingPunct="1"/>
            <a:r>
              <a:rPr lang="en-AU"/>
              <a:t>Note: as mentioned before, do need to be able to </a:t>
            </a:r>
            <a:r>
              <a:rPr lang="en-AU" b="1"/>
              <a:t>recognise</a:t>
            </a:r>
            <a:r>
              <a:rPr lang="en-AU"/>
              <a:t> when have an original message (ie is it English or whatever). Usually easy for humans, hard for computers. Though if using say compressed data could be much harder.</a:t>
            </a:r>
          </a:p>
          <a:p>
            <a:pPr lvl="0" eaLnBrk="1" hangingPunct="1"/>
            <a:r>
              <a:rPr lang="en-AU"/>
              <a:t>Example "GCUA VQ DTGCM" when broken gives "easy to break", with a shift of 2 (key C).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63246C5-91E6-4914-86CA-5177FC267A30}" type="slidenum">
              <a:rPr lang="en-AU" altLang="en-US" sz="1200"/>
              <a:pPr lvl="0" algn="r"/>
              <a:t>58</a:t>
            </a:fld>
            <a:endParaRPr lang="en-AU" altLang="en-US" sz="1200"/>
          </a:p>
        </p:txBody>
      </p:sp>
      <p:sp>
        <p:nvSpPr>
          <p:cNvPr id="9421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9421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With only 25 possible keys, the Caesar cipher is far from secure. A dramatic increase in the key space can be achieved by allowing an arbitrary substitution, where the translation alphabet can be any permutation of the 26 alphabetic characters. A permutation of a finite set of elements S is an ordered sequence of all the elements of S, with each element appearing exactly once. In general, there are </a:t>
            </a:r>
            <a:r>
              <a:rPr lang="en-US" altLang="en-US" i="1"/>
              <a:t>n</a:t>
            </a:r>
            <a:r>
              <a:rPr lang="en-US" altLang="en-US"/>
              <a:t>! permutations of a set of </a:t>
            </a:r>
            <a:r>
              <a:rPr lang="en-US" altLang="en-US" i="1"/>
              <a:t>n</a:t>
            </a:r>
            <a:r>
              <a:rPr lang="en-US" altLang="en-US"/>
              <a:t> elements.</a:t>
            </a:r>
          </a:p>
          <a:p>
            <a:pPr lvl="0" eaLnBrk="1" hangingPunct="1"/>
            <a:r>
              <a:rPr lang="en-US" altLang="en-US"/>
              <a:t>See text example of a translation alphabet, and an encrypted message using it.</a:t>
            </a:r>
            <a:endParaRPr lang="en-US" altLang="en-US">
              <a:ea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1266"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lnSpc>
                <a:spcPct val="90000"/>
              </a:lnSpc>
            </a:pPr>
            <a:r>
              <a:rPr lang="en-US" altLang="en-US" sz="1000"/>
              <a:t>Throughout this book, we describe the most important standards in use or being developed for various aspects of cryptography and</a:t>
            </a:r>
          </a:p>
          <a:p>
            <a:pPr lvl="0" eaLnBrk="1" hangingPunct="1">
              <a:lnSpc>
                <a:spcPct val="90000"/>
              </a:lnSpc>
            </a:pPr>
            <a:r>
              <a:rPr lang="en-US" altLang="en-US" sz="1000"/>
              <a:t>network security. Various organizations have been involved in the development or promotion of these standards including:</a:t>
            </a:r>
          </a:p>
          <a:p>
            <a:pPr lvl="0" eaLnBrk="1" hangingPunct="1">
              <a:lnSpc>
                <a:spcPct val="90000"/>
              </a:lnSpc>
            </a:pPr>
            <a:r>
              <a:rPr lang="en-US" altLang="en-US" sz="1000"/>
              <a:t>• NIST is a U.S. federal agency that deals with measurement science, standards, and technology related to U.S. government use</a:t>
            </a:r>
          </a:p>
          <a:p>
            <a:pPr lvl="0" eaLnBrk="1" hangingPunct="1">
              <a:lnSpc>
                <a:spcPct val="90000"/>
              </a:lnSpc>
            </a:pPr>
            <a:r>
              <a:rPr lang="en-US" altLang="en-US" sz="1000"/>
              <a:t>and to the promotion of U.S. private-sector innovation. Despite its national scope, NIST Federal Information Processing Standards (FIPS) and Special Publications (SP) have a worldwide impact.</a:t>
            </a:r>
          </a:p>
          <a:p>
            <a:pPr lvl="0" eaLnBrk="1" hangingPunct="1">
              <a:lnSpc>
                <a:spcPct val="90000"/>
              </a:lnSpc>
            </a:pPr>
            <a:r>
              <a:rPr lang="en-US" altLang="en-US" sz="1000"/>
              <a:t>• ISOC is a professional membership society with worldwide organizational and individual membership. It provides leadership in addressing issues that confront the future of the Internet and is the organization home for the groups responsible for Internet infrastructure standards, including the Internet Engineering Task Force (IETF) and the Internet Architecture Board (IAB). These organizations develop Internet standards and related specifications, all of which are published as Requests for Comments (RFCs).</a:t>
            </a:r>
          </a:p>
          <a:p>
            <a:pPr lvl="0" eaLnBrk="1" hangingPunct="1">
              <a:lnSpc>
                <a:spcPct val="90000"/>
              </a:lnSpc>
            </a:pPr>
            <a:r>
              <a:rPr lang="en-US" altLang="en-US" sz="1000"/>
              <a:t>• ITU is an international organization within the United Nations System in which governments and the private sector coordinate global telecom networks and services The ITU Telecommunication Standardization Sector (ITU-T) is one of the three sectors of the ITU. ITU-T's mission is the production of standards covering all fields of telecommunications. ITU-T standards are referred to as Recommendations.</a:t>
            </a:r>
          </a:p>
          <a:p>
            <a:pPr lvl="0" eaLnBrk="1" hangingPunct="1">
              <a:lnSpc>
                <a:spcPct val="90000"/>
              </a:lnSpc>
            </a:pPr>
            <a:r>
              <a:rPr lang="en-US" altLang="en-US" sz="1000"/>
              <a:t>• ISO is a worldwide federation of national standards bodies from more than 140 countries, one from each country. ISO is a nongovernmental organization that promotes the development of standardization and related activities with a view to facilitating the international exchange of goods and services, and to developing cooperation in the spheres of intellectual, scientific, technological, and economic activity. ISO's work results in international agreements that are published as International Standards.</a:t>
            </a:r>
          </a:p>
        </p:txBody>
      </p:sp>
      <p:sp>
        <p:nvSpPr>
          <p:cNvPr id="11267"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7630C49-5D51-4629-9296-49983361BC8B}" type="slidenum">
              <a:rPr lang="en-AU" altLang="en-US" sz="1200"/>
              <a:pPr lvl="0" algn="r"/>
              <a:t>4</a:t>
            </a:fld>
            <a:endParaRPr lang="en-AU"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1BE37FBF-7C71-48E9-A151-D898BE34DBC0}" type="slidenum">
              <a:rPr lang="en-AU" altLang="en-US" sz="1200"/>
              <a:pPr lvl="0" algn="r"/>
              <a:t>59</a:t>
            </a:fld>
            <a:endParaRPr lang="en-AU" altLang="en-US" sz="1200"/>
          </a:p>
        </p:txBody>
      </p:sp>
      <p:sp>
        <p:nvSpPr>
          <p:cNvPr id="9625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9625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Note that even given the very large number of keys, being </a:t>
            </a:r>
            <a:r>
              <a:rPr lang="en-US" altLang="en-US">
                <a:latin typeface="Times-Roman"/>
              </a:rPr>
              <a:t>10 orders of magnitude greater than the key space for DES,</a:t>
            </a:r>
            <a:r>
              <a:rPr lang="en-US" altLang="en-US"/>
              <a:t> the </a:t>
            </a:r>
            <a:r>
              <a:rPr lang="en-AU"/>
              <a:t>monoalphabetic substitution cipher is not secure, because it does not sufficiently obscure the underlying language characteristics.</a:t>
            </a:r>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275F517-71EA-4792-9330-7D8C36059CF4}" type="slidenum">
              <a:rPr lang="en-AU" altLang="en-US" sz="1200"/>
              <a:pPr lvl="0" algn="r"/>
              <a:t>60</a:t>
            </a:fld>
            <a:endParaRPr lang="en-AU" altLang="en-US" sz="1200"/>
          </a:p>
        </p:txBody>
      </p:sp>
      <p:sp>
        <p:nvSpPr>
          <p:cNvPr id="9830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9830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1C9F61E-4A07-4378-9F70-B4EAA8A3D7C0}" type="slidenum">
              <a:rPr lang="en-AU" altLang="en-US" sz="1200"/>
              <a:pPr lvl="0" algn="r"/>
              <a:t>61</a:t>
            </a:fld>
            <a:endParaRPr lang="en-AU" altLang="en-US" sz="1200"/>
          </a:p>
        </p:txBody>
      </p:sp>
      <p:sp>
        <p:nvSpPr>
          <p:cNvPr id="100354"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00355"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solidFill>
                  <a:srgbClr val="000000"/>
                </a:solidFill>
              </a:rPr>
              <a:t>Note that all human languages have varying letter frequencies, though the number of letters and their frequencies varies. Stallings Figure 2.5 shows English letter frequencies. </a:t>
            </a:r>
            <a:r>
              <a:rPr lang="en-AU">
                <a:solidFill>
                  <a:srgbClr val="000000"/>
                </a:solidFill>
              </a:rPr>
              <a:t>Seberry &amp; Pieprzyk, </a:t>
            </a:r>
            <a:r>
              <a:rPr lang="en-US" altLang="en-US">
                <a:solidFill>
                  <a:srgbClr val="000000"/>
                </a:solidFill>
              </a:rPr>
              <a:t>"Cryptography - An Introduction to Computer Security", Prentice-Hall 1989, </a:t>
            </a:r>
            <a:r>
              <a:rPr lang="en-AU">
                <a:solidFill>
                  <a:srgbClr val="000000"/>
                </a:solidFill>
              </a:rPr>
              <a:t>Appendix A has letter frequency graphs for 20 languages (most European &amp; Japanese &amp; Malay). Also useful are tables of common </a:t>
            </a:r>
            <a:r>
              <a:rPr lang="en-US" altLang="en-US">
                <a:solidFill>
                  <a:srgbClr val="000000"/>
                </a:solidFill>
              </a:rPr>
              <a:t>two-letter combinations, known as digrams, and three-letter combinations, known as trigrams. </a:t>
            </a:r>
            <a:endParaRPr lang="en-AU">
              <a:solidFill>
                <a:srgbClr val="000000"/>
              </a:solidFill>
              <a:ea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792736B-2380-4C51-ADC2-FE7084C87658}" type="slidenum">
              <a:rPr lang="en-AU" altLang="en-US" sz="1200"/>
              <a:pPr lvl="0" algn="r"/>
              <a:t>62</a:t>
            </a:fld>
            <a:endParaRPr lang="en-AU" altLang="en-US" sz="1200"/>
          </a:p>
        </p:txBody>
      </p:sp>
      <p:sp>
        <p:nvSpPr>
          <p:cNvPr id="10240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0240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marL="0" lvl="0" indent="0" eaLnBrk="1" hangingPunct="1"/>
            <a:r>
              <a:rPr lang="en-AU"/>
              <a:t>The simplicity and strength of the monoalphabetic substitution cipher meant it dominated cryptographic use for the first millenium AD. It was broken by Arabic scientists. The earliest known description is in Abu al-Kindi's "A Manuscript on Deciphering Cryptographic Messages", published in the 9th century but only rediscovered in 1987 in Istanbul, but other later works also attest to their knowledge of the field. </a:t>
            </a:r>
            <a:r>
              <a:rPr lang="en-US" altLang="en-US"/>
              <a:t>Monoalphabetic ciphers are easy to break because they reflect the frequency data of the original alphabet. The cryptanalyst looks for a mapping between the observed pattern in the ciphertext, and the known source language letter frequencies. If English, look for </a:t>
            </a:r>
            <a:r>
              <a:rPr lang="en-AU"/>
              <a:t>peaks at: A-E-I triple, NO pair, RST triple, and troughs at: JK, X-Z.</a:t>
            </a:r>
          </a:p>
          <a:p>
            <a:pPr marL="0" lvl="0" indent="0" eaLnBrk="1" hangingPunct="1"/>
            <a:r>
              <a:rPr lang="en-US" altLang="en-US"/>
              <a:t>Monoalphabetic ciphers are easy to break because they reflect the frequency data of the original alphabet. </a:t>
            </a:r>
            <a:endParaRPr lang="en-AU"/>
          </a:p>
          <a:p>
            <a:pPr marL="457200" lvl="1" indent="0" eaLnBrk="1" hangingPunct="1"/>
            <a:endParaRPr lang="en-AU"/>
          </a:p>
          <a:p>
            <a:pPr marL="0" lvl="0" indent="0" eaLnBrk="1" hangingPunct="1"/>
            <a:endParaRPr lang="en-AU"/>
          </a:p>
          <a:p>
            <a:pPr marL="0" lvl="0" indent="0" eaLnBrk="1" hangingPunct="1"/>
            <a:r>
              <a:rPr lang="en-AU"/>
              <a:t> </a:t>
            </a:r>
            <a:endParaRPr lang="en-AU">
              <a:ea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CF4DD89D-F458-4E6F-A00A-5ED8C3C2AF1F}" type="slidenum">
              <a:rPr lang="en-AU" altLang="en-US" sz="1200"/>
              <a:pPr lvl="0" algn="r"/>
              <a:t>63</a:t>
            </a:fld>
            <a:endParaRPr lang="en-AU" altLang="en-US" sz="1200"/>
          </a:p>
        </p:txBody>
      </p:sp>
      <p:sp>
        <p:nvSpPr>
          <p:cNvPr id="10445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0445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Illustrate the process with this example from the text in Stallings section 2.2. Comparing letter frequency breakdown with Figure 2.5, it seems likely that cipher letters P and Z are the equivalents of plain letters e and t, but it is not certain which is which. The letters S, U, O, M, and H are all of relatively high frequency and probably correspond to plain letters from the set {a, h, i, n, o, r, s}. The letters with the lowest frequencies (namely, A, B, G, Y, I, J) are likely included in the set {b, j, k, q, v, x, z}. A powerful tool is to look at the frequency of two-letter combinations, known as digrams. A table similar to Figure 2.5 could be drawn up showing the relative frequency of digrams. The most common such digram is th. In our ciphertext, the most common digram is ZW, which appears three times. So we make the correspondence of Z with t and W with h. Then, by our earlier hypothesis, we can equate P with e. Now notice that the sequence ZWP appears in the ciphertext, and we can translate that sequence as "the." This is the most frequent trigram (three- letter combination) in English, which seems to indicate that we are on the right track. Next, notice the sequence ZWSZ in the first line. We do not know that these four letters form a complete word, but if they do, it is of the form th_t. If so, S equates with a. Only four letters have been identified, but already we have quite a bit of the message. Continued analysis of frequencies plus trial and error should easily yield a solution from this point. The complete plaintext, with spaces added between words, is shown on slide.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0F98DA15-B1F3-4F8D-873B-171868B60909}" type="slidenum">
              <a:rPr lang="en-AU" altLang="en-US" sz="1200"/>
              <a:pPr lvl="0" algn="r"/>
              <a:t>64</a:t>
            </a:fld>
            <a:endParaRPr lang="en-AU" altLang="en-US" sz="1200"/>
          </a:p>
        </p:txBody>
      </p:sp>
      <p:sp>
        <p:nvSpPr>
          <p:cNvPr id="10649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0649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Consider ways to reduce the "spikyness" of natural language text, since if just map one letter always to another, the frequency distribution is just shuffled. One approach is to encrypt more than one letter at once. The Playfair cipher is an example of doing this, </a:t>
            </a:r>
            <a:r>
              <a:rPr lang="en-US" altLang="en-US"/>
              <a:t>treats digrams in the plaintext as single units and translates these units into ciphertext digrams.</a:t>
            </a:r>
            <a:endParaRPr lang="en-AU"/>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B54C6D4-6496-4174-A7C3-BF4579CA568F}" type="slidenum">
              <a:rPr lang="en-AU" altLang="en-US" sz="1200"/>
              <a:pPr lvl="0" algn="r"/>
              <a:t>68</a:t>
            </a:fld>
            <a:endParaRPr lang="en-AU" altLang="en-US" sz="1200"/>
          </a:p>
        </p:txBody>
      </p:sp>
      <p:sp>
        <p:nvSpPr>
          <p:cNvPr id="11161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1161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Playfair cipher is a great advance over simple monoalphabetic ciphers, since there are 26*26=676 digrams (vs 26 letters), so that identification of individual digrams is more difficult. Also,the relative frequencies of individual letters exhibit a much greater range than that of digrams, making frequency analysis much more difficult. The Playfair cipher was for a long time considered unbreakable. It was used as the standard field system by the British Army in World War I and still enjoyed considerable use by the U.S.Army and other Allied forces during World War II. Despite this level of confidence in its security, the Playfair cipher is relatively easy to break because it still leaves much of the structure of the plaintext language intact. A few hundred letters of ciphertext are generally sufficient.</a:t>
            </a:r>
            <a:endParaRPr lang="en-US" altLang="en-US">
              <a:ea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14690"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a:r>
              <a:rPr lang="en-IN" altLang="en-US"/>
              <a:t>Exam</a:t>
            </a:r>
          </a:p>
        </p:txBody>
      </p:sp>
      <p:sp>
        <p:nvSpPr>
          <p:cNvPr id="114691"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D41D82C-F17A-4544-90CE-D7EACF27DDE5}" type="slidenum">
              <a:rPr lang="en-US" altLang="en-US" sz="1200"/>
              <a:pPr lvl="0" algn="r"/>
              <a:t>70</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743DCED-5395-496F-9AC1-56DBE40B08A1}" type="slidenum">
              <a:rPr lang="en-AU" altLang="en-US" sz="1200"/>
              <a:pPr lvl="0" algn="r"/>
              <a:t>79</a:t>
            </a:fld>
            <a:endParaRPr lang="en-AU" altLang="en-US" sz="1200"/>
          </a:p>
        </p:txBody>
      </p:sp>
      <p:sp>
        <p:nvSpPr>
          <p:cNvPr id="12493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2493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One approach to reducing the "spikyness" of natural language text is used the Playfair cipher which encrypts more than one letter at once. We now consider the other alternative, using multiple cipher alphabets in turn. This gives the attacker more work, since many alphabets need to be guessed and because the frequency distribution is more complex, since the same plaintext letter could be replaced by several ciphertext letters, depending on which alphabet is used. </a:t>
            </a:r>
            <a:r>
              <a:rPr lang="en-US" altLang="en-US"/>
              <a:t>The general name for this approach is a polyalphabetic substitution cipher. All these techniques have the following features in common: </a:t>
            </a:r>
          </a:p>
          <a:p>
            <a:pPr lvl="0" eaLnBrk="1" hangingPunct="1">
              <a:buFont typeface="Calibri" panose="020F0502020204030204" pitchFamily="34" charset="0"/>
              <a:buAutoNum type="arabicPeriod"/>
            </a:pPr>
            <a:r>
              <a:rPr lang="en-US" altLang="en-US"/>
              <a:t> A set of related monoalphabetic substitution rules is used. </a:t>
            </a:r>
          </a:p>
          <a:p>
            <a:pPr lvl="0" eaLnBrk="1" hangingPunct="1">
              <a:buFont typeface="Calibri" panose="020F0502020204030204" pitchFamily="34" charset="0"/>
              <a:buAutoNum type="arabicPeriod"/>
            </a:pPr>
            <a:r>
              <a:rPr lang="en-US" altLang="en-US"/>
              <a:t> A key determines which particular rule is chosen for a given transformation. </a:t>
            </a:r>
            <a:endParaRPr lang="en-AU">
              <a:ea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A75915E-CB9C-4668-A60A-54868ECB2E57}" type="slidenum">
              <a:rPr lang="en-AU" altLang="en-US" sz="1200"/>
              <a:pPr lvl="0" algn="r"/>
              <a:t>80</a:t>
            </a:fld>
            <a:endParaRPr lang="en-AU" altLang="en-US" sz="1200"/>
          </a:p>
        </p:txBody>
      </p:sp>
      <p:sp>
        <p:nvSpPr>
          <p:cNvPr id="12697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2697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best known, and one of the simplest, such algorithms is referred to as the Vigenère cipher, where the set of related monoalphabetic substitution rules consists of the 26 Caesar ciphers, with shifts of 0 through 25. Each cipher is denoted by a key letter, which is the ciphertext letter that substitutes for the plaintext letter ‘a’, and which are </a:t>
            </a:r>
            <a:r>
              <a:rPr lang="en-AU"/>
              <a:t>each used in turn, as shown next. </a:t>
            </a:r>
            <a:endParaRPr lang="en-AU">
              <a:ea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either "writing" or a "field of study"</a:t>
            </a:r>
            <a:endParaRPr lang="en-IN" dirty="0"/>
          </a:p>
          <a:p>
            <a:r>
              <a:rPr lang="en-IN" dirty="0"/>
              <a:t>Calligraphy</a:t>
            </a:r>
          </a:p>
          <a:p>
            <a:r>
              <a:rPr lang="en-IN" dirty="0"/>
              <a:t>Geography</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cinematography</a:t>
            </a:r>
          </a:p>
          <a:p>
            <a:r>
              <a:rPr lang="en-IN" sz="1200" b="0" i="0" kern="1200" dirty="0">
                <a:solidFill>
                  <a:schemeClr val="tx1"/>
                </a:solidFill>
                <a:effectLst/>
                <a:latin typeface="+mn-lt"/>
                <a:ea typeface="+mn-ea"/>
                <a:cs typeface="+mn-cs"/>
              </a:rPr>
              <a:t>autobiography</a:t>
            </a:r>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079341E-30F5-4018-8C92-F976953014E8}" type="slidenum">
              <a:rPr lang="en-AU" altLang="en-US" sz="1200"/>
              <a:pPr lvl="0" algn="r"/>
              <a:t>81</a:t>
            </a:fld>
            <a:endParaRPr lang="en-AU" altLang="en-US" sz="1200"/>
          </a:p>
        </p:txBody>
      </p:sp>
      <p:sp>
        <p:nvSpPr>
          <p:cNvPr id="12902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2902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Discuss this simple example from text Stallings section 2.2.</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09E2FADF-312A-4A15-AE8F-317413826E98}" type="slidenum">
              <a:rPr lang="en-AU" altLang="en-US" sz="1200"/>
              <a:pPr lvl="0" algn="r"/>
              <a:t>82</a:t>
            </a:fld>
            <a:endParaRPr lang="en-AU" altLang="en-US" sz="1200"/>
          </a:p>
        </p:txBody>
      </p:sp>
      <p:sp>
        <p:nvSpPr>
          <p:cNvPr id="131074"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31075"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a:t>
            </a:r>
            <a:r>
              <a:rPr lang="en-AU"/>
              <a:t>Vigenère &amp; related polyalphabetic ciphers still do not completely obscure the underlying language characteristics. </a:t>
            </a:r>
            <a:r>
              <a:rPr lang="en-US" altLang="en-US"/>
              <a:t>The strength of this cipher is that there are multiple ciphertext letters for each plaintext letter, one for each unique letter of the keyword. Thus, the letter frequency information is obscured. However, not all knowledge of the plaintext structure is lost. </a:t>
            </a:r>
            <a:r>
              <a:rPr lang="en-AU"/>
              <a:t>The key to breaking them is to identify the number of translation alphabets, and then attack each separately. </a:t>
            </a:r>
            <a:r>
              <a:rPr lang="en-US" altLang="en-US"/>
              <a:t>If a monoalphabetic substitution is used, then the statistical properties of the ciphertext should be the same as that of the language of the plaintext. If, on the other hand, a Vigenère cipher is suspected, then progress depends on determining the length of the keyword.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FA699D23-F388-4E5B-A9DB-EC4704950BC7}" type="slidenum">
              <a:rPr lang="en-AU" altLang="en-US" sz="1200"/>
              <a:pPr lvl="0" algn="r"/>
              <a:t>83</a:t>
            </a:fld>
            <a:endParaRPr lang="en-AU" altLang="en-US" sz="1200"/>
          </a:p>
        </p:txBody>
      </p:sp>
      <p:sp>
        <p:nvSpPr>
          <p:cNvPr id="13312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3312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Taking the polyalphabetic idea to the extreme, want as many different translation alphabets as letters in the message being sent. One way of doing this with a smallish key, is to use the Autokey cipher.</a:t>
            </a:r>
          </a:p>
          <a:p>
            <a:pPr lvl="0" eaLnBrk="1" hangingPunct="1"/>
            <a:r>
              <a:rPr lang="en-AU"/>
              <a:t>The example uses the keyword "DECEPTIVE" prefixed to as much of the message "WEAREDISCOVEREDSAV" as is needed. When deciphering, recover the first 9 letters using the keyword "DECEPTIVE". Then instead of repeating the keyword, start using the recovered letters from the message "WEAREDISC". As recover more letters, have more of key to recover later letters. </a:t>
            </a:r>
          </a:p>
          <a:p>
            <a:pPr lvl="0" eaLnBrk="1" hangingPunct="1"/>
            <a:r>
              <a:rPr lang="en-AU"/>
              <a:t>Problem is that the same language characteristics are used by the key as the message. ie. a key of 'E' will be used more often than a 'T' etc  hence an 'E' encrypted with a key of 'E' occurs with probability (0.1275)2 = 0.01663, about twice as often as a 'T' encrypted with a key of 'T'  have to use a larger frequency table, but it exists given sufficient ciphertext this can be broken.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35170"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ultimate defense against such a cryptanalysis is to choose a keyword that is as long as the plaintext and has no statistical relationship to it. Such a system was introduced by an AT&amp;T engineer named Gilbert Vernam in 1918. His system works on binary data (bits0 rather than letters. The system can be expressed succinctly as follows: </a:t>
            </a:r>
            <a:r>
              <a:rPr lang="en-US" altLang="en-US" i="1"/>
              <a:t>c</a:t>
            </a:r>
            <a:r>
              <a:rPr lang="en-US" altLang="en-US" i="1" baseline="-25000"/>
              <a:t>i</a:t>
            </a:r>
            <a:r>
              <a:rPr lang="en-US" altLang="en-US" i="1"/>
              <a:t>  =  p</a:t>
            </a:r>
            <a:r>
              <a:rPr lang="en-US" altLang="en-US" i="1" baseline="-25000"/>
              <a:t>i</a:t>
            </a:r>
            <a:r>
              <a:rPr lang="en-US" altLang="en-US" i="1"/>
              <a:t> XOR  k</a:t>
            </a:r>
            <a:r>
              <a:rPr lang="en-US" altLang="en-US" i="1" baseline="-25000"/>
              <a:t>i </a:t>
            </a:r>
          </a:p>
          <a:p>
            <a:pPr lvl="0" eaLnBrk="1" hangingPunct="1"/>
            <a:r>
              <a:rPr lang="en-US" altLang="en-US"/>
              <a:t>The essence of this technique is the means of construction of the key. Vernam proposed the use of a running loop of tape that eventually repeated the key, so that in fact the system worked with a very long but repeating keyword. Although such a scheme, with a long key, presents formidable cryptanalytic difficulties, it can be broken with sufficient ciphertext, the use of known or probable plaintext sequences, or both.</a:t>
            </a:r>
          </a:p>
        </p:txBody>
      </p:sp>
      <p:sp>
        <p:nvSpPr>
          <p:cNvPr id="135171"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8748E335-4377-4D44-A823-C5AD4F929048}" type="slidenum">
              <a:rPr lang="en-AU" altLang="en-US" sz="1200"/>
              <a:pPr lvl="0" algn="r"/>
              <a:t>84</a:t>
            </a:fld>
            <a:endParaRPr lang="en-AU"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3FC9986D-AA02-4F42-8B6A-61FA49FA372B}" type="slidenum">
              <a:rPr lang="en-AU" altLang="en-US" sz="1200"/>
              <a:pPr lvl="0" algn="r"/>
              <a:t>86</a:t>
            </a:fld>
            <a:endParaRPr lang="en-AU" altLang="en-US" sz="1200"/>
          </a:p>
        </p:txBody>
      </p:sp>
      <p:sp>
        <p:nvSpPr>
          <p:cNvPr id="13824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3824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marL="228600" lvl="0" indent="-228600" eaLnBrk="1" hangingPunct="1"/>
            <a:r>
              <a:rPr lang="en-US" altLang="en-US"/>
              <a:t>The One-Time Pad is an evolution of the Vernham cipher. An Army Signal Corp officer, Joseph Mauborgne, proposed an improvement using a random key that was truly as long as the message, with no repetitions, which thus totally obscures the original message. It produces random output that bears no statistical relationship to the plaintext. Because the ciphertext contains no information whatsoever about the plaintext, there is simply no way to break the code, since any plaintext can be mapped to any ciphertext given some key. </a:t>
            </a:r>
          </a:p>
          <a:p>
            <a:pPr marL="228600" lvl="0" indent="-228600" eaLnBrk="1" hangingPunct="1"/>
            <a:r>
              <a:rPr lang="en-US" altLang="en-US"/>
              <a:t>The one-time pad offers complete security but, in practice, has two fundamental difficulties: </a:t>
            </a:r>
          </a:p>
          <a:p>
            <a:pPr marL="228600" lvl="0" indent="-228600" eaLnBrk="1" hangingPunct="1">
              <a:buFont typeface="Calibri" panose="020F0502020204030204" pitchFamily="34" charset="0"/>
              <a:buAutoNum type="arabicPeriod"/>
            </a:pPr>
            <a:r>
              <a:rPr lang="en-US" altLang="en-US"/>
              <a:t>There is the practical problem of making large quantities of random keys. </a:t>
            </a:r>
          </a:p>
          <a:p>
            <a:pPr marL="228600" lvl="0" indent="-228600" eaLnBrk="1" hangingPunct="1">
              <a:buFont typeface="Calibri" panose="020F0502020204030204" pitchFamily="34" charset="0"/>
              <a:buAutoNum type="arabicPeriod"/>
            </a:pPr>
            <a:r>
              <a:rPr lang="en-US" altLang="en-US"/>
              <a:t>And the problem of key distribution and protection, where for every message to be sent, a key of equal length is needed by both sender and receiver.</a:t>
            </a:r>
          </a:p>
          <a:p>
            <a:pPr marL="228600" lvl="0" indent="-228600" eaLnBrk="1" hangingPunct="1">
              <a:buFont typeface="Times" pitchFamily="-107" charset="0"/>
              <a:buChar char="•"/>
            </a:pPr>
            <a:r>
              <a:rPr lang="en-US" altLang="en-US"/>
              <a:t>Because of these difficulties, the one-time pad is of limited utility, and is useful primarily for low-bandwidth channels requiring very high security. The one-time pad is the only cryptosystem that exhibits what is referred to as </a:t>
            </a:r>
            <a:r>
              <a:rPr lang="en-US" altLang="en-US" i="1"/>
              <a:t>perfect secrecy.</a:t>
            </a:r>
            <a:endParaRPr lang="en-AU">
              <a:ea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8F395E8C-55FB-485E-BF6C-19149246CB5E}" type="slidenum">
              <a:rPr lang="en-AU" altLang="en-US" sz="1200"/>
              <a:pPr lvl="0" algn="r"/>
              <a:t>87</a:t>
            </a:fld>
            <a:endParaRPr lang="en-AU" altLang="en-US" sz="1200"/>
          </a:p>
        </p:txBody>
      </p:sp>
      <p:sp>
        <p:nvSpPr>
          <p:cNvPr id="14029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4029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All the techniques examined so far involve the substitution of a ciphertext symbol for a plaintext symbol. A very different kind of mapping is achieved by performing some sort of permutation on the plaintext letters. This technique is referred to as a transposition cipher, and </a:t>
            </a:r>
            <a:r>
              <a:rPr lang="en-AU"/>
              <a:t>form the second basic building block of ciphers. The core idea is to rearrange the order of basic units (letters/bytes/bits) without altering their actual values. </a:t>
            </a:r>
            <a:endParaRPr lang="en-AU">
              <a:ea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F107E840-317F-43CE-9C15-988967A86BEE}" type="slidenum">
              <a:rPr lang="en-AU" altLang="en-US" sz="1200"/>
              <a:pPr lvl="0" algn="r"/>
              <a:t>88</a:t>
            </a:fld>
            <a:endParaRPr lang="en-AU" altLang="en-US" sz="1200"/>
          </a:p>
        </p:txBody>
      </p:sp>
      <p:sp>
        <p:nvSpPr>
          <p:cNvPr id="14233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4233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simplest such cipher is the rail fence technique, in which the plaintext is written down as a sequence of diagonals and then read off as a sequence of rows.</a:t>
            </a:r>
          </a:p>
          <a:p>
            <a:pPr lvl="0" eaLnBrk="1" hangingPunct="1"/>
            <a:r>
              <a:rPr lang="en-US" altLang="en-US"/>
              <a:t>The example message is: </a:t>
            </a:r>
            <a:r>
              <a:rPr lang="en-AU"/>
              <a:t>"meet me after the toga party" with a rail fence of depth 2.</a:t>
            </a:r>
          </a:p>
          <a:p>
            <a:pPr lvl="0" eaLnBrk="1" hangingPunct="1"/>
            <a:r>
              <a:rPr lang="en-US" altLang="en-US"/>
              <a:t>This sort of thing would be trivial to cryptanalyze.</a:t>
            </a:r>
            <a:endParaRPr lang="en-AU">
              <a:ea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CAA26E73-C3E5-42F0-92EC-FBBB496BAAA1}" type="slidenum">
              <a:rPr lang="en-AU" altLang="en-US" sz="1200"/>
              <a:pPr lvl="0" algn="r"/>
              <a:t>89</a:t>
            </a:fld>
            <a:endParaRPr lang="en-AU" altLang="en-US" sz="1200"/>
          </a:p>
        </p:txBody>
      </p:sp>
      <p:sp>
        <p:nvSpPr>
          <p:cNvPr id="14438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4438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A more complex transposition cipher is to write the message in a rectangle, row by row, and read the message off shuffling the order of the columns in each row. The order of the columns then becomes the key to the algorithm. In the example shown, the key is 4312567, that is use column 4 first, then column3, then 1 etc (as shown in the Column Out row).</a:t>
            </a:r>
          </a:p>
          <a:p>
            <a:pPr lvl="0" eaLnBrk="1" hangingPunct="1"/>
            <a:r>
              <a:rPr lang="en-US" altLang="en-US"/>
              <a:t>A pure transposition cipher is easily recognized because it has the same letter frequencies as the original plaintext. For the type of columnar transposition just shown, cryptanalysis is fairly straightforward and involves laying out the ciphertext in a matrix and playing around with column positions. Digram and trigram frequency tables can be useful.</a:t>
            </a:r>
            <a:endParaRPr lang="en-US" altLang="en-US">
              <a:ea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399F7CD-9272-4346-B07D-F90CAA78179C}" type="slidenum">
              <a:rPr lang="en-AU" altLang="en-US" sz="1200"/>
              <a:pPr lvl="0" algn="r"/>
              <a:t>90</a:t>
            </a:fld>
            <a:endParaRPr lang="en-AU" altLang="en-US" sz="1200"/>
          </a:p>
        </p:txBody>
      </p:sp>
      <p:sp>
        <p:nvSpPr>
          <p:cNvPr id="146434"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46435"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solidFill>
                  <a:srgbClr val="000000"/>
                </a:solidFill>
              </a:rPr>
              <a:t>Have seen that ciphers based on just substitutions or transpositions are not secure, and can be attacked because they do not sufficient obscure the underlying language structure</a:t>
            </a:r>
          </a:p>
          <a:p>
            <a:pPr lvl="0" eaLnBrk="1" hangingPunct="1"/>
            <a:r>
              <a:rPr lang="en-US" altLang="en-US">
                <a:solidFill>
                  <a:srgbClr val="000000"/>
                </a:solidFill>
              </a:rPr>
              <a:t>So consider using several ciphers in succession to make harder.</a:t>
            </a:r>
          </a:p>
          <a:p>
            <a:pPr lvl="0" eaLnBrk="1" hangingPunct="1"/>
            <a:r>
              <a:rPr lang="en-US" altLang="en-US">
                <a:solidFill>
                  <a:srgbClr val="000000"/>
                </a:solidFill>
              </a:rPr>
              <a:t>A substitution followed by a transposition is known as a Product Cipher, and makes a new much more secure cipher, and forms the bridge to modern ciphers.</a:t>
            </a:r>
            <a:endParaRPr lang="en-US" altLang="en-US">
              <a:solidFill>
                <a:srgbClr val="000000"/>
              </a:solidFill>
              <a:ea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83A43E76-7E7D-4C12-9463-099B9701214A}" type="slidenum">
              <a:rPr lang="en-AU" altLang="en-US" sz="1200"/>
              <a:pPr lvl="0" algn="r"/>
              <a:t>91</a:t>
            </a:fld>
            <a:endParaRPr lang="en-AU" altLang="en-US" sz="1200"/>
          </a:p>
        </p:txBody>
      </p:sp>
      <p:sp>
        <p:nvSpPr>
          <p:cNvPr id="14848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4848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solidFill>
                  <a:srgbClr val="000000"/>
                </a:solidFill>
              </a:rPr>
              <a:t>The next major advance in ciphers required use of mechanical cipher machines which enabled to use of complex varying substitutions.</a:t>
            </a:r>
          </a:p>
          <a:p>
            <a:pPr lvl="0" eaLnBrk="1" hangingPunct="1"/>
            <a:r>
              <a:rPr lang="en-US" altLang="en-US">
                <a:solidFill>
                  <a:srgbClr val="000000"/>
                </a:solidFill>
              </a:rPr>
              <a:t>A rotor machine consists of a set of independently rotating cylinders through which electrical pulses can flow. Each cylinder has 26 input pins and 26 output pins, with internal wiring that connects each input pin to a unique output pin. If we associate each input and output pin with a letter of the alphabet, then a single cylinder defines a monoalphabetic substitution. After each input key is depressed, the cylinder rotates one position, so that the internal connections are shifted accordingly. The power of the rotor machine is in the use of multiple cylinders, in which the output pins of one cylinder are connected to the input pins of the next, and with the cylinders rotating like an “odometer”, leading to a very large number of substitution alphabets being used, eg with 3 cylinders have 26</a:t>
            </a:r>
            <a:r>
              <a:rPr lang="en-US" altLang="en-US" baseline="30000">
                <a:solidFill>
                  <a:srgbClr val="000000"/>
                </a:solidFill>
              </a:rPr>
              <a:t>3</a:t>
            </a:r>
            <a:r>
              <a:rPr lang="en-US" altLang="en-US">
                <a:solidFill>
                  <a:srgbClr val="000000"/>
                </a:solidFill>
              </a:rPr>
              <a:t>=17576 alphabets used.</a:t>
            </a:r>
          </a:p>
          <a:p>
            <a:pPr lvl="0" eaLnBrk="1" hangingPunct="1"/>
            <a:r>
              <a:rPr lang="en-US" altLang="en-US">
                <a:solidFill>
                  <a:srgbClr val="000000"/>
                </a:solidFill>
              </a:rPr>
              <a:t>They were extensively used in world war 2, and the history of their use and analysis is one of the great stories from WW2.</a:t>
            </a:r>
            <a:endParaRPr lang="en-US" altLang="en-US">
              <a:solidFill>
                <a:srgbClr val="000000"/>
              </a:solidFill>
              <a:ea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031"/>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1231E6EE-2279-4FE3-AE5E-89D371F3F35F}" type="slidenum">
              <a:rPr lang="en-AU" altLang="en-US" sz="1200"/>
              <a:pPr lvl="0" algn="r"/>
              <a:t>13</a:t>
            </a:fld>
            <a:endParaRPr lang="en-AU" altLang="en-US" sz="1200"/>
          </a:p>
        </p:txBody>
      </p:sp>
      <p:sp>
        <p:nvSpPr>
          <p:cNvPr id="1433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433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 NIST Computer Security Handbook [NIST95] defines the term </a:t>
            </a:r>
            <a:r>
              <a:rPr lang="en-US" altLang="en-US" i="1"/>
              <a:t>computer security </a:t>
            </a:r>
            <a:r>
              <a:rPr lang="en-US" altLang="en-US"/>
              <a:t>as shown on this slide. This definition introduces three key objectives that are at the heart of computer security as we see on the next slide.</a:t>
            </a:r>
            <a:endParaRPr lang="en-US" altLang="en-US">
              <a:ea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CAC57FA8-6B9E-437C-9201-255BC5FF0EAD}" type="slidenum">
              <a:rPr lang="en-AU" altLang="en-US" sz="1200"/>
              <a:pPr lvl="0" algn="r"/>
              <a:t>92</a:t>
            </a:fld>
            <a:endParaRPr lang="en-AU" altLang="en-US" sz="1200"/>
          </a:p>
        </p:txBody>
      </p:sp>
      <p:sp>
        <p:nvSpPr>
          <p:cNvPr id="150530" name="Rectangle 2"/>
          <p:cNvSpPr>
            <a:spLocks noGrp="1" noRot="1" noChangeAspect="1" noTextEdit="1"/>
          </p:cNvSpPr>
          <p:nvPr>
            <p:ph type="sldImg" idx="4294967295"/>
          </p:nvPr>
        </p:nvSpPr>
        <p:spPr>
          <a:xfrm>
            <a:off x="1143000" y="685800"/>
            <a:ext cx="4572000" cy="3429000"/>
          </a:xfrm>
          <a:prstGeom prst="rect">
            <a:avLst/>
          </a:prstGeom>
          <a:solidFill>
            <a:srgbClr val="FFFFFF"/>
          </a:solidFill>
          <a:ln>
            <a:miter lim="800000"/>
          </a:ln>
        </p:spPr>
      </p:sp>
      <p:sp>
        <p:nvSpPr>
          <p:cNvPr id="15053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solidFill>
                  <a:srgbClr val="000000"/>
                </a:solidFill>
              </a:rPr>
              <a:t>This photo of an Allied </a:t>
            </a:r>
            <a:r>
              <a:rPr lang="en-US" altLang="en-US" i="1">
                <a:solidFill>
                  <a:srgbClr val="000000"/>
                </a:solidFill>
              </a:rPr>
              <a:t>Hagelin </a:t>
            </a:r>
            <a:r>
              <a:rPr lang="en-US" altLang="en-US">
                <a:solidFill>
                  <a:srgbClr val="000000"/>
                </a:solidFill>
              </a:rPr>
              <a:t>machine was taken by Lawrie Brown at Eurocrypt'93 in Norway. Note pen for scale, and the rotating cipher wheels near the front.</a:t>
            </a:r>
            <a:endParaRPr lang="en-US" altLang="en-US">
              <a:solidFill>
                <a:srgbClr val="000000"/>
              </a:solidFill>
              <a:ea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52578"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lnSpc>
                <a:spcPct val="90000"/>
              </a:lnSpc>
            </a:pPr>
            <a:r>
              <a:rPr lang="en-US" altLang="en-US"/>
              <a:t>The basic principle of the rotor machine is illustrated in Figure 2.8. The machine consists of a set of independently rotating cylinders through which electrical pulses can flow. Each cylinder has 26 input pins and 26 output pins, with internal wiring that connects each input pin to a unique output pin. If we associate each input and output pin with a letter of the alphabet, then a single cylinder defines a monoalphabetic substitution. If an operator depresses the key for the letter A, an electric signal is applied to the first pin of the first cylinder and flows through the internal connection to the twenty-fifth output pin.  Consider a machine with a single cylinder. After each input key is depressed, the cylinder rotates one position, so that the internal connections are shifted accordingly. Thus, a different monoalphabetic substitution cipher is defined. After 26 letters of plaintext, the cylinder would be back to the initial position. Thus, we have a polyalphabetic substitution algorithm with a period of 26. </a:t>
            </a:r>
          </a:p>
          <a:p>
            <a:pPr lvl="0" eaLnBrk="1" hangingPunct="1">
              <a:lnSpc>
                <a:spcPct val="90000"/>
              </a:lnSpc>
            </a:pPr>
            <a:r>
              <a:rPr lang="en-US" altLang="en-US"/>
              <a:t>A single-cylinder system is trivial and does not present a formidable cryptanalytic task. The power of the rotor machine is in the use of multiple cylinders, in which the output pins of one cylinder are connected to the input pins of the next. Figure 2.8 shows a three-cylinder system. With multiple cylinders, the one closest to the operator input rotates one pin position with each keystroke. The right half of Figure 2.8 shows the system's configuration after a single keystroke. For every complete rotation of the inner cylinder, the middle cylinder rotates one pin position. Finally, for every complete rotation of the middle cylinder, the outer cylinder rotates one pin position. The result is that there are 26 " 26 " 26 = 17,576 different substitution alphabets used before the system repeats. </a:t>
            </a:r>
          </a:p>
        </p:txBody>
      </p:sp>
      <p:sp>
        <p:nvSpPr>
          <p:cNvPr id="152579"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F23E92C-EB99-4010-BD42-2122AD64E10F}" type="slidenum">
              <a:rPr lang="en-AU" altLang="en-US" sz="1200"/>
              <a:pPr lvl="0" algn="r"/>
              <a:t>93</a:t>
            </a:fld>
            <a:endParaRPr lang="en-AU"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5A440023-2395-4CDD-9694-776142A52E6D}" type="slidenum">
              <a:rPr lang="en-AU" altLang="en-US" sz="1200"/>
              <a:pPr lvl="0" algn="r"/>
              <a:t>94</a:t>
            </a:fld>
            <a:endParaRPr lang="en-AU" altLang="en-US" sz="1200"/>
          </a:p>
        </p:txBody>
      </p:sp>
      <p:sp>
        <p:nvSpPr>
          <p:cNvPr id="15462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5462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Steganography is </a:t>
            </a:r>
            <a:r>
              <a:rPr lang="en-US" altLang="en-US"/>
              <a:t>an alternative to encryption which hides the very existence of a message by some means. There are a large range of techniques for doing this.</a:t>
            </a:r>
          </a:p>
          <a:p>
            <a:pPr lvl="0" eaLnBrk="1" hangingPunct="1"/>
            <a:r>
              <a:rPr lang="en-US" altLang="en-US"/>
              <a:t>Steganography has a number of drawbacks when compared to encryption. It requires a lot of overhead to hide a relatively few bits of information.</a:t>
            </a:r>
          </a:p>
          <a:p>
            <a:pPr lvl="0" eaLnBrk="1" hangingPunct="1"/>
            <a:r>
              <a:rPr lang="en-US" altLang="en-US"/>
              <a:t>Also, once the system is discovered, it becomes virtually worthless, although a message can be first encrypted and then hidden using steganography. The advantage of steganography is that it can be employed by parties who have something to lose should the fact of their secret communication (not necessarily the content) be discovered. </a:t>
            </a:r>
          </a:p>
          <a:p>
            <a:pPr lvl="0" eaLnBrk="1" hangingPunct="1"/>
            <a:endParaRPr lang="en-US" altLang="en-US">
              <a:ea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B814D3CF-8D98-4FEC-AD34-A40BFE916B3B}" type="slidenum">
              <a:rPr lang="en-AU" altLang="en-US" sz="1200"/>
              <a:pPr lvl="0" algn="r"/>
              <a:t>97</a:t>
            </a:fld>
            <a:endParaRPr lang="en-AU" altLang="en-US" sz="1200"/>
          </a:p>
        </p:txBody>
      </p:sp>
      <p:sp>
        <p:nvSpPr>
          <p:cNvPr id="15872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5872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Intro quote.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E35E217-09C3-4722-8C6F-B23D43A5A5EE}" type="slidenum">
              <a:rPr lang="en-AU" altLang="en-US" sz="1200"/>
              <a:pPr lvl="0" algn="r"/>
              <a:t>98</a:t>
            </a:fld>
            <a:endParaRPr lang="en-AU" altLang="en-US" sz="1200"/>
          </a:p>
        </p:txBody>
      </p:sp>
      <p:sp>
        <p:nvSpPr>
          <p:cNvPr id="16077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6077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Finite fields have become increasingly important in cryptography. A number of cryptographic algorithms rely heavily on properties of finite fields, notably the Advanced Encryption Standard (AES) and elliptic curve cryptography.  The main purpose of this chapter is to provide the reader with sufficient background on the concepts of finite fields to be able to understand the design of AES and other cryptographic algorithms that use finite fields. We begin, in the first three sections, with some basic concepts from number theory that are needed in the remainder of the chapter; these include divisibility, the Euclidian algorithm, and modular arithmetic. </a:t>
            </a:r>
            <a:endParaRPr lang="en-US" altLang="en-US">
              <a:latin typeface="Times-Roman"/>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F9DAA7DD-0665-4306-A491-4AB493B46F6C}" type="slidenum">
              <a:rPr lang="en-AU" altLang="en-US" sz="1200"/>
              <a:pPr lvl="0" algn="r"/>
              <a:t>99</a:t>
            </a:fld>
            <a:endParaRPr lang="en-AU" altLang="en-US" sz="1200"/>
          </a:p>
        </p:txBody>
      </p:sp>
      <p:sp>
        <p:nvSpPr>
          <p:cNvPr id="16281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6281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Define concept of “divisors”. We say that a nonzero b divides a if a=m.b for some m, where a, b, and m are integers. That is, b divides a if there is no remainder on division. Can </a:t>
            </a:r>
            <a:r>
              <a:rPr lang="en-AU"/>
              <a:t>denote this as b|a, and </a:t>
            </a:r>
            <a:r>
              <a:rPr lang="en-US" altLang="en-US"/>
              <a:t>say that b is a divisor of a. For example, the positive divisors of 24 are 1,2,3,4,6,8,12, and 24. And have 13 | 182; –5 | 30; 17 | 289; –3 | 33; 17 | 0.</a:t>
            </a:r>
          </a:p>
          <a:p>
            <a:pPr lvl="0" eaLnBrk="1" hangingPunct="1"/>
            <a:endParaRPr lang="en-US" altLang="en-US">
              <a:ea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64866"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Subsequently, we will need some simple properties of divisibility for integers, which are as follows: </a:t>
            </a:r>
          </a:p>
          <a:p>
            <a:pPr lvl="0" eaLnBrk="1" hangingPunct="1"/>
            <a:r>
              <a:rPr lang="en-US" altLang="en-US"/>
              <a:t> • If </a:t>
            </a:r>
            <a:r>
              <a:rPr lang="en-US" altLang="en-US" i="1"/>
              <a:t>a|1, then a = ±1.</a:t>
            </a:r>
          </a:p>
          <a:p>
            <a:pPr lvl="0" eaLnBrk="1" hangingPunct="1"/>
            <a:r>
              <a:rPr lang="en-US" altLang="en-US" i="1"/>
              <a:t> • If a|b and b|a, then a = ±b.</a:t>
            </a:r>
          </a:p>
          <a:p>
            <a:pPr lvl="0" eaLnBrk="1" hangingPunct="1"/>
            <a:r>
              <a:rPr lang="en-US" altLang="en-US" i="1"/>
              <a:t> • Any b ! 0 divides 0. </a:t>
            </a:r>
          </a:p>
          <a:p>
            <a:pPr lvl="0" eaLnBrk="1" hangingPunct="1"/>
            <a:r>
              <a:rPr lang="en-US" altLang="en-US" i="1"/>
              <a:t>• If a | b and b | c, then a | c </a:t>
            </a:r>
          </a:p>
          <a:p>
            <a:pPr lvl="0" eaLnBrk="1" hangingPunct="1"/>
            <a:r>
              <a:rPr lang="en-US" altLang="en-US"/>
              <a:t>• If </a:t>
            </a:r>
            <a:r>
              <a:rPr lang="en-US" altLang="en-US" i="1"/>
              <a:t>b|g and b|h, then b|(mg + nh) for arbitrary integers m and n. e.g. b = 7; g = 14; h = 63; m = 3; n = 2. 7|14 and 7|63. To show: 7|(3 x 14 + 2 x 63) We have (3 x 14 + 2 x 63) = 7(3 x 2 + 2 x 9) And it is obvious that 7|(7(3 x 2 + 2 x 9)) </a:t>
            </a:r>
          </a:p>
        </p:txBody>
      </p:sp>
      <p:sp>
        <p:nvSpPr>
          <p:cNvPr id="164867"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14A90CF-D285-4D73-9926-1D2A1869C41F}" type="slidenum">
              <a:rPr lang="en-AU" altLang="en-US" sz="1200"/>
              <a:pPr lvl="0" algn="r"/>
              <a:t>100</a:t>
            </a:fld>
            <a:endParaRPr lang="en-AU"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66914"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Given any positive integer n and any nonnegative integer </a:t>
            </a:r>
            <a:r>
              <a:rPr lang="en-US" altLang="en-US" i="1"/>
              <a:t>a</a:t>
            </a:r>
            <a:r>
              <a:rPr lang="en-US" altLang="en-US"/>
              <a:t>, if we divide </a:t>
            </a:r>
            <a:r>
              <a:rPr lang="en-US" altLang="en-US" i="1"/>
              <a:t>a</a:t>
            </a:r>
            <a:r>
              <a:rPr lang="en-US" altLang="en-US"/>
              <a:t> by </a:t>
            </a:r>
            <a:r>
              <a:rPr lang="en-US" altLang="en-US" i="1"/>
              <a:t>n</a:t>
            </a:r>
            <a:r>
              <a:rPr lang="en-US" altLang="en-US"/>
              <a:t>, we get an integer quotient </a:t>
            </a:r>
            <a:r>
              <a:rPr lang="en-US" altLang="en-US" i="1"/>
              <a:t>q</a:t>
            </a:r>
            <a:r>
              <a:rPr lang="en-US" altLang="en-US"/>
              <a:t> and an integer remainder </a:t>
            </a:r>
            <a:r>
              <a:rPr lang="en-US" altLang="en-US" i="1"/>
              <a:t>r</a:t>
            </a:r>
            <a:r>
              <a:rPr lang="en-US" altLang="en-US"/>
              <a:t> that obey the following relationship</a:t>
            </a:r>
            <a:r>
              <a:rPr lang="en-US" altLang="en-US" i="1"/>
              <a:t>: a = qn + r, </a:t>
            </a:r>
            <a:r>
              <a:rPr lang="en-US" altLang="en-US"/>
              <a:t>where </a:t>
            </a:r>
            <a:r>
              <a:rPr lang="en-US" altLang="en-US" i="1"/>
              <a:t>0 &lt;= r &lt; n; q = floor(a/n) </a:t>
            </a:r>
            <a:r>
              <a:rPr lang="en-US" altLang="en-US"/>
              <a:t>which is referred to as the division algorithm. The remainder </a:t>
            </a:r>
            <a:r>
              <a:rPr lang="en-US" altLang="en-US" i="1"/>
              <a:t>r </a:t>
            </a:r>
            <a:r>
              <a:rPr lang="en-US" altLang="en-US"/>
              <a:t>is often referred to as a </a:t>
            </a:r>
            <a:r>
              <a:rPr lang="en-US" altLang="en-US" b="1"/>
              <a:t>residue</a:t>
            </a:r>
            <a:r>
              <a:rPr lang="en-US" altLang="en-US" b="1" i="1"/>
              <a:t>. </a:t>
            </a:r>
          </a:p>
          <a:p>
            <a:pPr lvl="0" eaLnBrk="1" hangingPunct="1"/>
            <a:r>
              <a:rPr lang="en-US" altLang="en-US"/>
              <a:t>Figure 4.1a demonstrates that, given a and positive n, it is always possible to find q and r that satisfy the preceding relationship. Represent the integers on the number line; a will fall somewhere on that line (positive a is shown, a similar demonstration can be made for negative a). Starting at 0, proceed to n, 2n, up to qn such that qn &lt;= a and (q + 1)n &gt; a. The distance from qn to a is r, and we have found the unique values of q and r. </a:t>
            </a:r>
          </a:p>
          <a:p>
            <a:pPr lvl="0" eaLnBrk="1" hangingPunct="1"/>
            <a:r>
              <a:rPr lang="en-US" altLang="en-US"/>
              <a:t>For example: </a:t>
            </a:r>
          </a:p>
          <a:p>
            <a:pPr lvl="0" eaLnBrk="1" hangingPunct="1"/>
            <a:r>
              <a:rPr lang="en-US" altLang="en-US" i="1"/>
              <a:t>    a = 11; n = 7; 	11 = 1 x 7 + 4; 	r = 4 q = 1 </a:t>
            </a:r>
          </a:p>
          <a:p>
            <a:pPr lvl="0" eaLnBrk="1" hangingPunct="1"/>
            <a:r>
              <a:rPr lang="en-US" altLang="en-US" i="1"/>
              <a:t>    a = –11; n = 7; 	–11 = (–2) x 7 + 3; 	r = 3 q = –2 </a:t>
            </a:r>
          </a:p>
          <a:p>
            <a:pPr lvl="0" eaLnBrk="1" hangingPunct="1"/>
            <a:r>
              <a:rPr lang="en-US" altLang="en-US"/>
              <a:t>Figure 4.1b provides another example. </a:t>
            </a:r>
          </a:p>
        </p:txBody>
      </p:sp>
      <p:sp>
        <p:nvSpPr>
          <p:cNvPr id="166915"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4C1C3B09-2751-46F9-8C9E-4131BFFCDEBD}" type="slidenum">
              <a:rPr lang="en-AU" altLang="en-US" sz="1200"/>
              <a:pPr lvl="0" algn="r"/>
              <a:t>101</a:t>
            </a:fld>
            <a:endParaRPr lang="en-AU"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215723B-E35A-4326-B40A-456F6746DE18}" type="slidenum">
              <a:rPr lang="en-AU" altLang="en-US" sz="1200"/>
              <a:pPr lvl="0" algn="r"/>
              <a:t>104</a:t>
            </a:fld>
            <a:endParaRPr lang="en-AU" altLang="en-US" sz="1200"/>
          </a:p>
        </p:txBody>
      </p:sp>
      <p:sp>
        <p:nvSpPr>
          <p:cNvPr id="16896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6896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One of the basic techniques of number theory is the Euclidean algorithm, which is a simple procedure for determining the greatest common divisor of two positive integers. Use the notation gcd(a,b) to mean the greatest common divisor of a and b. The positive integer c is said to be the greatest common divisor of a and b if c is a divisor of a and of b; and any divisor of a and b is a divisor of c. We also define gcd(0, 0) = 0. </a:t>
            </a:r>
          </a:p>
          <a:p>
            <a:pPr lvl="0" eaLnBrk="1" hangingPunct="1"/>
            <a:r>
              <a:rPr lang="en-US" altLang="en-US"/>
              <a:t>State that two integers a and b are relatively prime if their only common positive integer factor is 1, ie GCD(a,b)=1.</a:t>
            </a:r>
            <a:endParaRPr lang="en-US" altLang="en-US">
              <a:ea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E426976D-7F7F-4A91-8487-B217D691B663}" type="slidenum">
              <a:rPr lang="en-AU" altLang="en-US" sz="1200"/>
              <a:pPr lvl="0" algn="r"/>
              <a:t>105</a:t>
            </a:fld>
            <a:endParaRPr lang="en-AU" altLang="en-US" sz="1200"/>
          </a:p>
        </p:txBody>
      </p:sp>
      <p:sp>
        <p:nvSpPr>
          <p:cNvPr id="17101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7101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We now describe an algorithm credited to Euclid for easily finding the greatest common divisor of two integers. This algorithm has significance subsequently in this chapter. </a:t>
            </a:r>
            <a:r>
              <a:rPr lang="en-US" altLang="en-US">
                <a:latin typeface="Times-Roman"/>
              </a:rPr>
              <a:t>The Euclidean algorithm is </a:t>
            </a:r>
            <a:r>
              <a:rPr lang="en-AU"/>
              <a:t>an efficient way to find the GCD(a,b), and is derived from the observation that if a &amp; b have a common factor d (ie. a=m.d &amp; b=n.d) then d is also a factor in any difference between them, vis: a-p.b = (m.d)-p.(n.d) = d.(m-p.n). See text for more detailed proof. Euclid's Algorithm keeps computing successive differences until it vanishes, at which point the greatest common divisor has been reached. Some pseudo-code from the text for this algorithm is shown.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6386" name="Notes Placeholder 2"/>
          <p:cNvSpPr>
            <a:spLocks noGrp="1"/>
          </p:cNvSpPr>
          <p:nvPr>
            <p:ph type="body" idx="4294967295"/>
          </p:nvPr>
        </p:nvSpPr>
        <p:spPr>
          <a:xfrm>
            <a:off x="685800" y="4343400"/>
            <a:ext cx="5486400" cy="4495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lnSpc>
                <a:spcPct val="90000"/>
              </a:lnSpc>
            </a:pPr>
            <a:r>
              <a:rPr lang="en-US" altLang="en-US"/>
              <a:t>These three concepts form what is often referred to as the </a:t>
            </a:r>
            <a:r>
              <a:rPr lang="en-US" altLang="en-US" b="1"/>
              <a:t>CIA triad</a:t>
            </a:r>
            <a:r>
              <a:rPr lang="en-US" altLang="en-US"/>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lvl="0" eaLnBrk="1" hangingPunct="1">
              <a:lnSpc>
                <a:spcPct val="90000"/>
              </a:lnSpc>
            </a:pPr>
            <a:r>
              <a:rPr lang="en-US" altLang="en-US"/>
              <a:t>• </a:t>
            </a:r>
            <a:r>
              <a:rPr lang="en-US" altLang="en-US" b="1"/>
              <a:t>Confidentiality</a:t>
            </a:r>
            <a:r>
              <a:rPr lang="en-US" altLang="en-US"/>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lvl="0" eaLnBrk="1" hangingPunct="1">
              <a:lnSpc>
                <a:spcPct val="90000"/>
              </a:lnSpc>
            </a:pPr>
            <a:r>
              <a:rPr lang="en-US" altLang="en-US"/>
              <a:t>• </a:t>
            </a:r>
            <a:r>
              <a:rPr lang="en-US" altLang="en-US" b="1"/>
              <a:t>Integrity</a:t>
            </a:r>
            <a:r>
              <a:rPr lang="en-US" altLang="en-US"/>
              <a:t> (covers both data and system integrity)</a:t>
            </a:r>
            <a:r>
              <a:rPr lang="en-US" altLang="en-US" b="1"/>
              <a:t>:</a:t>
            </a:r>
            <a:r>
              <a:rPr lang="en-US" altLang="en-US"/>
              <a:t> Guarding against improper information modification or destruction, and includes ensuring information non-repudiation and authenticity. A loss of integrity is the unauthorized modification or destruction of information.</a:t>
            </a:r>
          </a:p>
          <a:p>
            <a:pPr lvl="0" eaLnBrk="1" hangingPunct="1">
              <a:lnSpc>
                <a:spcPct val="90000"/>
              </a:lnSpc>
            </a:pPr>
            <a:r>
              <a:rPr lang="en-US" altLang="en-US"/>
              <a:t>• </a:t>
            </a:r>
            <a:r>
              <a:rPr lang="en-US" altLang="en-US" b="1"/>
              <a:t>Availability:</a:t>
            </a:r>
            <a:r>
              <a:rPr lang="en-US" altLang="en-US"/>
              <a:t> Ensuring timely and reliable access to and use of information. A loss of availability is the disruption of access to or use of information or an information system.</a:t>
            </a:r>
          </a:p>
          <a:p>
            <a:pPr lvl="0" eaLnBrk="1" hangingPunct="1">
              <a:lnSpc>
                <a:spcPct val="90000"/>
              </a:lnSpc>
            </a:pPr>
            <a:r>
              <a:rPr lang="en-US" altLang="en-US"/>
              <a:t>Although the use of the CIA triad to define security objectives is well established, some in the security field feel that additional concepts are needed to present a complete picture. Two of the most commonly mentioned are:</a:t>
            </a:r>
          </a:p>
          <a:p>
            <a:pPr lvl="0" eaLnBrk="1" hangingPunct="1">
              <a:lnSpc>
                <a:spcPct val="90000"/>
              </a:lnSpc>
            </a:pPr>
            <a:r>
              <a:rPr lang="en-US" altLang="en-US"/>
              <a:t>• </a:t>
            </a:r>
            <a:r>
              <a:rPr lang="en-US" altLang="en-US" b="1"/>
              <a:t>Authenticity:</a:t>
            </a:r>
            <a:r>
              <a:rPr lang="en-US" altLang="en-US"/>
              <a:t> The property of being genuine and being able to be verified and trusted; confidence in the validity of a transmission, a message, or message originator.</a:t>
            </a:r>
          </a:p>
          <a:p>
            <a:pPr lvl="0" eaLnBrk="1" hangingPunct="1">
              <a:lnSpc>
                <a:spcPct val="90000"/>
              </a:lnSpc>
            </a:pPr>
            <a:r>
              <a:rPr lang="en-US" altLang="en-US"/>
              <a:t>• </a:t>
            </a:r>
            <a:r>
              <a:rPr lang="en-US" altLang="en-US" b="1"/>
              <a:t>Accountability:</a:t>
            </a:r>
            <a:r>
              <a:rPr lang="en-US" altLang="en-US"/>
              <a:t> The security goal that generates the requirement for actions of an entity to be traced uniquely to that entity.</a:t>
            </a:r>
          </a:p>
          <a:p>
            <a:pPr lvl="0" eaLnBrk="1" hangingPunct="1">
              <a:lnSpc>
                <a:spcPct val="90000"/>
              </a:lnSpc>
            </a:pPr>
            <a:endParaRPr lang="en-US" altLang="en-US">
              <a:ea typeface="Arial" panose="020B0604020202020204" pitchFamily="34" charset="0"/>
            </a:endParaRPr>
          </a:p>
        </p:txBody>
      </p:sp>
      <p:sp>
        <p:nvSpPr>
          <p:cNvPr id="16387"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3E8848E8-B41B-4AD1-940F-254E4B2EF4D1}" type="slidenum">
              <a:rPr lang="en-AU" altLang="en-US" sz="1200"/>
              <a:pPr lvl="0" algn="r"/>
              <a:t>14</a:t>
            </a:fld>
            <a:endParaRPr lang="en-AU"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4F454B6-A0D6-4891-AEB8-E75B04822A70}" type="slidenum">
              <a:rPr lang="en-AU" altLang="en-US" sz="1200"/>
              <a:pPr lvl="0" algn="r"/>
              <a:t>106</a:t>
            </a:fld>
            <a:endParaRPr lang="en-AU" altLang="en-US" sz="1200"/>
          </a:p>
        </p:txBody>
      </p:sp>
      <p:sp>
        <p:nvSpPr>
          <p:cNvPr id="17305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7305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Illustrate how we can compute successive instances of GCD(a,b) = GCD(b,a mod b).</a:t>
            </a:r>
          </a:p>
          <a:p>
            <a:pPr lvl="0" eaLnBrk="1" hangingPunct="1"/>
            <a:r>
              <a:rPr lang="en-US" altLang="en-US"/>
              <a:t>Note this MUST always terminate since will eventually get a mod b = 0 (ie no remainder left).</a:t>
            </a:r>
          </a:p>
          <a:p>
            <a:pPr lvl="0" eaLnBrk="1" hangingPunct="1"/>
            <a:r>
              <a:rPr lang="en-US" altLang="en-US"/>
              <a:t>Answer is then the last non-zero value. In this case GCD(1970,1066)=2.</a:t>
            </a:r>
            <a:endParaRPr lang="en-AU"/>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75106"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This example shows hpw to find </a:t>
            </a:r>
            <a:r>
              <a:rPr lang="en-US" altLang="en-US" i="1"/>
              <a:t>d = gcd(a, b) = gcd(1160718174, 316258250)</a:t>
            </a:r>
            <a:r>
              <a:rPr lang="en-US" altLang="en-US"/>
              <a:t>, shown in tabular form. In this example, we begin by dividing 1160718174 by 316258250, which gives 3 with a remainder of 211943424. Next we take 316258250 and divide it by 211943424. The process continues until we get a remainder of 0, yielding a result of 1078 </a:t>
            </a:r>
          </a:p>
          <a:p>
            <a:pPr lvl="0" eaLnBrk="1" hangingPunct="1"/>
            <a:endParaRPr lang="en-US" altLang="en-US"/>
          </a:p>
        </p:txBody>
      </p:sp>
      <p:sp>
        <p:nvSpPr>
          <p:cNvPr id="175107"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DCC92F3B-6BA8-422B-8E8D-D7D8BC1450A8}" type="slidenum">
              <a:rPr lang="en-AU" altLang="en-US" sz="1200"/>
              <a:pPr lvl="0" algn="r"/>
              <a:t>107</a:t>
            </a:fld>
            <a:endParaRPr lang="en-AU"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084F60EC-96AC-4E3A-A56E-C55FED888E47}" type="slidenum">
              <a:rPr lang="en-AU" altLang="en-US" sz="1200"/>
              <a:pPr lvl="0" algn="r"/>
              <a:t>108</a:t>
            </a:fld>
            <a:endParaRPr lang="en-AU" altLang="en-US" sz="1200"/>
          </a:p>
        </p:txBody>
      </p:sp>
      <p:sp>
        <p:nvSpPr>
          <p:cNvPr id="177154"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77155"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Given any positive integer n and any nonnegative integer a, if we divide a by n, we get an integer quotient q and an integer remainder r. In modular arithmetic we are only interested in the remainder (or residue) after division by some modulus, and results with the same remainder are regarded as equivalent. Two integers a and b are said to be congruent modulo n, if (a mod n) =(b mod n). </a:t>
            </a:r>
            <a:endParaRPr lang="en-US" altLang="en-US">
              <a:ea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BC8BECA5-BE00-4BC9-B1B3-6CC4E80A8EBB}" type="slidenum">
              <a:rPr lang="en-AU" altLang="en-US" sz="1200"/>
              <a:pPr lvl="0" algn="r"/>
              <a:t>109</a:t>
            </a:fld>
            <a:endParaRPr lang="en-AU" altLang="en-US" sz="1200"/>
          </a:p>
        </p:txBody>
      </p:sp>
      <p:sp>
        <p:nvSpPr>
          <p:cNvPr id="17920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7920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Note that the (mod n) operator maps all integers into the set of integers {0, 1, . . . (n – 1)}, denoted Z</a:t>
            </a:r>
            <a:r>
              <a:rPr lang="en-US" altLang="en-US" baseline="-25000"/>
              <a:t>n</a:t>
            </a:r>
            <a:r>
              <a:rPr lang="en-US" altLang="en-US" i="1"/>
              <a:t>.</a:t>
            </a:r>
            <a:r>
              <a:rPr lang="en-US" altLang="en-US"/>
              <a:t> This is referred to as the </a:t>
            </a:r>
            <a:r>
              <a:rPr lang="en-US" altLang="en-US" b="1"/>
              <a:t>set of residues, </a:t>
            </a:r>
            <a:r>
              <a:rPr lang="en-US" altLang="en-US"/>
              <a:t>or </a:t>
            </a:r>
            <a:r>
              <a:rPr lang="en-US" altLang="en-US" b="1"/>
              <a:t>residue classes </a:t>
            </a:r>
            <a:r>
              <a:rPr lang="en-US" altLang="en-US"/>
              <a:t>(mod </a:t>
            </a:r>
            <a:r>
              <a:rPr lang="en-US" altLang="en-US" i="1"/>
              <a:t>n). </a:t>
            </a:r>
            <a:r>
              <a:rPr lang="en-US" altLang="en-US"/>
              <a:t>We can perform arithmetic operations within the confines of this set, and this technique is known as </a:t>
            </a:r>
            <a:r>
              <a:rPr lang="en-US" altLang="en-US" b="1"/>
              <a:t>modular arithmetic. </a:t>
            </a:r>
            <a:r>
              <a:rPr lang="en-US" altLang="en-US"/>
              <a:t>Finding the smallest nonnegative integer to which k is congruent modulo n is called </a:t>
            </a:r>
            <a:r>
              <a:rPr lang="en-US" altLang="en-US" b="1"/>
              <a:t>reducing k modulo n.  </a:t>
            </a:r>
            <a:r>
              <a:rPr lang="en-AU"/>
              <a:t>Then note some important properties of modular arithmetic which mean you can modulo reduce at any point and obtain an equivalent answer.</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81250" name="Notes Placeholder 2"/>
          <p:cNvSpPr>
            <a:spLocks noGrp="1"/>
          </p:cNvSpPr>
          <p:nvPr>
            <p:ph type="body" idx="4294967295"/>
          </p:nvPr>
        </p:nvSpPr>
        <p:spPr>
          <a:xfrm>
            <a:off x="533400" y="4343400"/>
            <a:ext cx="57912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Modular arithmetic exhibits the properties shown, see text for details &amp; proofs.</a:t>
            </a:r>
          </a:p>
          <a:p>
            <a:pPr lvl="0" eaLnBrk="1" hangingPunct="1"/>
            <a:r>
              <a:rPr lang="en-US" altLang="en-US"/>
              <a:t>Here are examples of the three properties: </a:t>
            </a:r>
          </a:p>
          <a:p>
            <a:pPr lvl="0" eaLnBrk="1" hangingPunct="1"/>
            <a:r>
              <a:rPr lang="en-US" altLang="en-US"/>
              <a:t>Given 11 mod 8 = 3;   15 mod 8 = 7 </a:t>
            </a:r>
          </a:p>
          <a:p>
            <a:pPr lvl="0" eaLnBrk="1" hangingPunct="1"/>
            <a:r>
              <a:rPr lang="en-US" altLang="en-US"/>
              <a:t>[(11 mod 8) + (15 mod 8)] mod 8 = 10 mod 8 = 2 (11 + 15) mod 8 = 26 mod 8 = 2</a:t>
            </a:r>
          </a:p>
          <a:p>
            <a:pPr lvl="0" eaLnBrk="1" hangingPunct="1"/>
            <a:r>
              <a:rPr lang="en-US" altLang="en-US"/>
              <a:t>[(11 mod 8) – (15 mod 8)] mod 8 = –4 mod 8 = 4 (11 – 15) mod 8 = –4 mod 8 = 4 </a:t>
            </a:r>
          </a:p>
          <a:p>
            <a:pPr lvl="0" eaLnBrk="1" hangingPunct="1"/>
            <a:r>
              <a:rPr lang="en-US" altLang="en-US"/>
              <a:t>[(11 mod 8) x (15 mod 8)] mod 8 = 21 mod 8 = 5 (11 x 15) mod 8 = 165 mod 8 = 5 </a:t>
            </a:r>
          </a:p>
        </p:txBody>
      </p:sp>
      <p:sp>
        <p:nvSpPr>
          <p:cNvPr id="181251"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8FEEB8E-C8BE-4471-B43E-D542AA09C834}" type="slidenum">
              <a:rPr lang="en-AU" altLang="en-US" sz="1200"/>
              <a:pPr lvl="0" algn="r"/>
              <a:t>110</a:t>
            </a:fld>
            <a:endParaRPr lang="en-AU" alt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FBF51524-4294-4D46-AC18-F1A09B08A53D}" type="slidenum">
              <a:rPr lang="en-AU" altLang="en-US" sz="1200"/>
              <a:pPr lvl="0" algn="r"/>
              <a:t>111</a:t>
            </a:fld>
            <a:endParaRPr lang="en-AU" altLang="en-US" sz="1200"/>
          </a:p>
        </p:txBody>
      </p:sp>
      <p:sp>
        <p:nvSpPr>
          <p:cNvPr id="18329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8329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Example showing addition in GF(8), from Stallings Table 4.2a. Table 4.2 provides an illustration of modular addition and multiplication modulo 8. Looking at addition, the results are straightforward and there is a regular pattern to the matrix. Both matrices are symmetric about the main diagonal, in conformance to the commutative property of addition and multiplication. As in ordinary addition, there is an additive inverse, or negative, to each integer in modular arithmetic. In this case, the negative of an integer x is the integer y such that (x + y) mod 8 = 0. To find the additive inverse of an integer in the left-hand column, scan across the corresponding row of the matrix to find the value 0; the integer at the top of that column is the additive inverse; thus (2 + 6) mod 8 = 0.</a:t>
            </a:r>
            <a:endParaRPr lang="en-AU"/>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1B123A03-6282-49E0-AE91-988871C34645}" type="slidenum">
              <a:rPr lang="en-AU" altLang="en-US" sz="1200"/>
              <a:pPr lvl="0" algn="r"/>
              <a:t>112</a:t>
            </a:fld>
            <a:endParaRPr lang="en-AU" altLang="en-US" sz="1200"/>
          </a:p>
        </p:txBody>
      </p:sp>
      <p:sp>
        <p:nvSpPr>
          <p:cNvPr id="18534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8534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Continuing the example showing multiplication in GF(8), from Stallings Table 4.2b. Both matrices are symmetric about the main diagonal, in conformance to the commutative property of addition and multiplication. Similarly, the entries in the multiplication table are straightforward. In ordinary arithmetic, there is a multiplicative inverse, or reciprocal, to each integer. In modular arithmetic mod 8, the multiplicative inverse of x is the integer y such that (x x y) mod 8 = 1 mod 8. Now, to find the multiplicative inverse of an integer from the multiplication table, scan across the matrix in the row for that integer to find the value 1; the integer at the top of that column is the multiplicative inverse; thus (3 x 3) mod 8 = 1. Note that not all integers mod 8 have a multiplicative inverse; more about that later. </a:t>
            </a:r>
            <a:endParaRPr lang="en-AU"/>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87394"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If we perform modular arithmetic within Z</a:t>
            </a:r>
            <a:r>
              <a:rPr lang="en-US" altLang="en-US" baseline="-25000"/>
              <a:t>n</a:t>
            </a:r>
            <a:r>
              <a:rPr lang="en-US" altLang="en-US"/>
              <a:t>, the properties shown in Table 4.3 hold for integers in Z</a:t>
            </a:r>
            <a:r>
              <a:rPr lang="en-US" altLang="en-US" baseline="-25000"/>
              <a:t>n</a:t>
            </a:r>
            <a:r>
              <a:rPr lang="en-US" altLang="en-US"/>
              <a:t> We show in the next section that this implies that Z</a:t>
            </a:r>
            <a:r>
              <a:rPr lang="en-US" altLang="en-US" baseline="-25000"/>
              <a:t>n</a:t>
            </a:r>
            <a:r>
              <a:rPr lang="en-US" altLang="en-US"/>
              <a:t> is a commutative ring with a multiplicative identity element. Note that unlike ordinary arithmetic, the following statement is true only with the attached condition:</a:t>
            </a:r>
          </a:p>
          <a:p>
            <a:pPr lvl="0" eaLnBrk="1" hangingPunct="1"/>
            <a:r>
              <a:rPr lang="en-US" altLang="en-US"/>
              <a:t>   if (a x b) = (a x c) (mod n) then b = c (mod n)    if a is relatively prime to n</a:t>
            </a:r>
          </a:p>
          <a:p>
            <a:pPr lvl="0" eaLnBrk="1" hangingPunct="1"/>
            <a:r>
              <a:rPr lang="en-US" altLang="en-US"/>
              <a:t>In general, an integer has a multiplicative inverse in Z</a:t>
            </a:r>
            <a:r>
              <a:rPr lang="en-US" altLang="en-US" baseline="-25000"/>
              <a:t>n</a:t>
            </a:r>
            <a:r>
              <a:rPr lang="en-US" altLang="en-US"/>
              <a:t> if that integer is relatively prime to n. Table 4.2 cin the text shows that the integers 1, 3, 5, and 7 have a multiplicative inverse in Z 8, but 2, 4, and 6 do not. </a:t>
            </a:r>
          </a:p>
        </p:txBody>
      </p:sp>
      <p:sp>
        <p:nvSpPr>
          <p:cNvPr id="187395"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A6ABE80-AFCB-40F4-9E2D-8E8D7348A5BC}" type="slidenum">
              <a:rPr lang="en-AU" altLang="en-US" sz="1200"/>
              <a:pPr lvl="0" algn="r"/>
              <a:t>113</a:t>
            </a:fld>
            <a:endParaRPr lang="en-AU" altLang="en-US"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CC1872B-2697-43B6-9E27-7A551246A6C0}" type="slidenum">
              <a:rPr lang="en-AU" altLang="en-US" sz="1200"/>
              <a:pPr lvl="0" algn="r"/>
              <a:t>133</a:t>
            </a:fld>
            <a:endParaRPr lang="en-AU" altLang="en-US" sz="1200"/>
          </a:p>
        </p:txBody>
      </p:sp>
      <p:sp>
        <p:nvSpPr>
          <p:cNvPr id="189442"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89443"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Groups, rings, and fields are the fundamental elements of a branch of mathematics known as abstract algebra, or modern algebra. In abstract algebra, we are concerned with sets on whose elements we can operate algebraically; that is, we can combine two elements of the set, perhaps in several ways, to obtain a third element of the set. These operations are subject to specific rules, which define the nature of the set. By convention, the notation for the two principal classes of operations on set elements is usually the same as the notation for addition and multiplication on ordinary numbers. However, it is important to note that, in abstract algebra, we are not limited to ordinary arithmetical operations. </a:t>
            </a:r>
          </a:p>
          <a:p>
            <a:pPr lvl="0" eaLnBrk="1" hangingPunct="1"/>
            <a:r>
              <a:rPr lang="en-US" altLang="en-US"/>
              <a:t>A group G, sometimes denoted by {G, • }, is a set of elements with a binary operation, denoted by •, that associates to each ordered pair (a, b) of elements in G an element (a • b) in G, such that the following axioms are obeyed: Closure, Associative, Identity element, Inverse element. </a:t>
            </a:r>
          </a:p>
          <a:p>
            <a:pPr lvl="0" eaLnBrk="1" hangingPunct="1"/>
            <a:r>
              <a:rPr lang="en-US" altLang="en-US"/>
              <a:t>Note - we have used . as operator: could be addition +, multiplication x or any other mathematical operator. A group can have a finite (fixed) number of elements, or it may be infinite. Note that integers (+ve, -ve and 0) using addition form an infinite abelian group. So do real numbers using multiplication.</a:t>
            </a:r>
            <a:endParaRPr lang="en-AU"/>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AADE417-212B-482D-BC72-979B906DD3FE}" type="slidenum">
              <a:rPr lang="en-AU" altLang="en-US" sz="1200"/>
              <a:pPr lvl="0" algn="r"/>
              <a:t>134</a:t>
            </a:fld>
            <a:endParaRPr lang="en-AU" altLang="en-US" sz="1200"/>
          </a:p>
        </p:txBody>
      </p:sp>
      <p:sp>
        <p:nvSpPr>
          <p:cNvPr id="191490"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91491"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Define exponentiation in a group as the repeated use of the group operator. Note that we are most familiar with it being applied to multiplication, but it is more general than that.</a:t>
            </a:r>
          </a:p>
          <a:p>
            <a:pPr lvl="0" eaLnBrk="1" hangingPunct="1"/>
            <a:r>
              <a:rPr lang="en-US" altLang="en-US"/>
              <a:t>If the repeated use of the operator on some value a in the group results in every possible value being created, then the group is said to be cyclic, and a is a generator of (or generates) the group 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8434"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sz="1100"/>
              <a:t>We can define three levels of impact on organizations or individuals should there be a breach of security (i.e., a loss of confidentiality, integrity, or availability). These levels are defined in FIPS PUB 199:</a:t>
            </a:r>
          </a:p>
          <a:p>
            <a:pPr lvl="0" eaLnBrk="1" hangingPunct="1"/>
            <a:r>
              <a:rPr lang="en-US" altLang="en-US" sz="1100"/>
              <a:t>• </a:t>
            </a:r>
            <a:r>
              <a:rPr lang="en-US" altLang="en-US" sz="1100" b="1"/>
              <a:t>Low: </a:t>
            </a:r>
            <a:r>
              <a:rPr lang="en-US" altLang="en-US" sz="1100"/>
              <a:t>The loss could be expected to have a limited adverse effect on organizational operations, organizational assets, or individuals. A limited adverse effect means that, for example, the loss of confidentiality, integrity, or availability might (i)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lvl="0" eaLnBrk="1" hangingPunct="1"/>
            <a:r>
              <a:rPr lang="en-US" altLang="en-US" sz="1100"/>
              <a:t>• </a:t>
            </a:r>
            <a:r>
              <a:rPr lang="en-US" altLang="en-US" sz="1100" b="1"/>
              <a:t>Moderate: </a:t>
            </a:r>
            <a:r>
              <a:rPr lang="en-US" altLang="en-US" sz="1100"/>
              <a:t>The loss could be expected to have a serious adverse effect on organizational operations, organizational assets, or individuals. A serious adverse effect means that, for example, the loss might (i)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lvl="0" eaLnBrk="1" hangingPunct="1"/>
            <a:r>
              <a:rPr lang="en-US" altLang="en-US" sz="1100"/>
              <a:t>• </a:t>
            </a:r>
            <a:r>
              <a:rPr lang="en-US" altLang="en-US" sz="1100" b="1"/>
              <a:t>High: </a:t>
            </a:r>
            <a:r>
              <a:rPr lang="en-US" altLang="en-US" sz="1100"/>
              <a:t>The loss could be expected to have a severe or catastrophic adverse effect on organizational operations, organizational assets, or individuals. A severe or catastrophic adverse effect means that, for example, the loss might (i)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endParaRPr lang="en-US" altLang="en-US" sz="1100">
              <a:ea typeface="Arial" panose="020B0604020202020204" pitchFamily="34" charset="0"/>
            </a:endParaRPr>
          </a:p>
        </p:txBody>
      </p:sp>
      <p:sp>
        <p:nvSpPr>
          <p:cNvPr id="18435"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91656B9-F7CA-46D0-B4CB-FB1E21E8BABC}" type="slidenum">
              <a:rPr lang="en-AU" altLang="en-US" sz="1200"/>
              <a:pPr lvl="0" algn="r"/>
              <a:t>15</a:t>
            </a:fld>
            <a:endParaRPr lang="en-AU"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FA48E1A-AE48-4BF5-AB7D-0A91BC154713}" type="slidenum">
              <a:rPr lang="en-AU" altLang="en-US" sz="1200"/>
              <a:pPr lvl="0" algn="r"/>
              <a:t>135</a:t>
            </a:fld>
            <a:endParaRPr lang="en-AU" altLang="en-US" sz="1200"/>
          </a:p>
        </p:txBody>
      </p:sp>
      <p:sp>
        <p:nvSpPr>
          <p:cNvPr id="19353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9353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Next describe a ring. In essence, a ring is a set in which we can do addition, subtraction [a – b = a + (–b)], and multiplication without leaving the set, and which obeys the associative and distributive laws. We d</a:t>
            </a:r>
            <a:r>
              <a:rPr lang="en-US" altLang="en-US"/>
              <a:t>enote a Ring as {R,+,.}</a:t>
            </a:r>
          </a:p>
          <a:p>
            <a:pPr lvl="0" eaLnBrk="1" hangingPunct="1"/>
            <a:r>
              <a:rPr lang="en-US" altLang="en-US"/>
              <a:t>With respect to addition and multiplication, the set of all </a:t>
            </a:r>
            <a:r>
              <a:rPr lang="en-US" altLang="en-US" i="1"/>
              <a:t>n</a:t>
            </a:r>
            <a:r>
              <a:rPr lang="en-US" altLang="en-US"/>
              <a:t>-square matrices over the real numbers form a ring. The set of integers with addition &amp; multiplication form an integral domain.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0E456C9A-5FEA-4EA1-9701-A08B60933E7F}" type="slidenum">
              <a:rPr lang="en-AU" altLang="en-US" sz="1200"/>
              <a:pPr lvl="0" algn="r"/>
              <a:t>136</a:t>
            </a:fld>
            <a:endParaRPr lang="en-AU" altLang="en-US" sz="1200"/>
          </a:p>
        </p:txBody>
      </p:sp>
      <p:sp>
        <p:nvSpPr>
          <p:cNvPr id="19558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9558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Lastly define a field. In essence, a field is a set in which we can do addition, subtraction, multiplication, and division without leaving the set. Division is defined with the following rule: </a:t>
            </a:r>
            <a:r>
              <a:rPr lang="en-US" altLang="en-US" i="1"/>
              <a:t>a</a:t>
            </a:r>
            <a:r>
              <a:rPr lang="en-US" altLang="en-US"/>
              <a:t>/</a:t>
            </a:r>
            <a:r>
              <a:rPr lang="en-US" altLang="en-US" i="1"/>
              <a:t>b </a:t>
            </a:r>
            <a:r>
              <a:rPr lang="en-US" altLang="en-US"/>
              <a:t>= </a:t>
            </a:r>
            <a:r>
              <a:rPr lang="en-US" altLang="en-US" i="1"/>
              <a:t>a </a:t>
            </a:r>
            <a:r>
              <a:rPr lang="en-US" altLang="en-US"/>
              <a:t>(</a:t>
            </a:r>
            <a:r>
              <a:rPr lang="en-US" altLang="en-US" i="1"/>
              <a:t>b</a:t>
            </a:r>
            <a:r>
              <a:rPr lang="en-US" altLang="en-US" baseline="30000"/>
              <a:t>–1</a:t>
            </a:r>
            <a:r>
              <a:rPr lang="en-US" altLang="en-US"/>
              <a:t>). We denote a Field as {F,+,.}</a:t>
            </a:r>
          </a:p>
          <a:p>
            <a:pPr lvl="0" eaLnBrk="1" hangingPunct="1"/>
            <a:r>
              <a:rPr lang="en-US" altLang="en-US"/>
              <a:t>Examples of fields are: rational numbers, real numbers, complex numbers. Note that integers are NOT a field since there are no multiplicative inverses (except for 1).</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97634"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AU"/>
              <a:t>These are terms we use for different sorts of "number systems", ones obeying different sets of laws. From group to ring to field we get more and more laws being obeyed, as shown here in Stallings Figure 4.2.</a:t>
            </a:r>
          </a:p>
          <a:p>
            <a:pPr lvl="0" eaLnBrk="1" hangingPunct="1"/>
            <a:r>
              <a:rPr lang="en-AU"/>
              <a:t>As a memory aid, can use the acronym for groups: CAIN (Closure Associative Identity iNverse) &amp; ABEL. Mostly we need to compute with Rings, if not Fields. When we do arithmetic modulo a prime, we have a field. </a:t>
            </a:r>
          </a:p>
          <a:p>
            <a:pPr lvl="0" eaLnBrk="1" hangingPunct="1"/>
            <a:endParaRPr lang="en-US" altLang="en-US"/>
          </a:p>
        </p:txBody>
      </p:sp>
      <p:sp>
        <p:nvSpPr>
          <p:cNvPr id="197635"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E60889DD-E504-47D4-B9E6-D126781C7870}" type="slidenum">
              <a:rPr lang="en-AU" altLang="en-US" sz="1200"/>
              <a:pPr lvl="0" algn="r"/>
              <a:t>137</a:t>
            </a:fld>
            <a:endParaRPr lang="en-AU"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EB5C37AF-12F8-4E2D-9A57-6FE2FE6D3B0C}" type="slidenum">
              <a:rPr lang="en-AU" altLang="en-US" sz="1200"/>
              <a:pPr lvl="0" algn="r"/>
              <a:t>138</a:t>
            </a:fld>
            <a:endParaRPr lang="en-AU" altLang="en-US" sz="1200"/>
          </a:p>
        </p:txBody>
      </p:sp>
      <p:sp>
        <p:nvSpPr>
          <p:cNvPr id="199682"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199683"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Infinite fields are not of particular interest in the context of cryptography. However, finite fields play a crucial role in many cryptographic algorithms. It can be shown that the order of a finite field (number of elements in the field) must be a positive power of a prime, &amp; these are known as Galois fields, in honor of the mathematician who first studied finite fields, &amp; are denoted GF(p^n). We are most interested in the cases where either n=1 - GF(p), or p=2 - GF(2^n).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B3751E3A-35FD-416C-B84E-770974D1E8AF}" type="slidenum">
              <a:rPr lang="en-AU" altLang="en-US" sz="1200"/>
              <a:pPr lvl="0" algn="r"/>
              <a:t>139</a:t>
            </a:fld>
            <a:endParaRPr lang="en-AU" altLang="en-US" sz="1200"/>
          </a:p>
        </p:txBody>
      </p:sp>
      <p:sp>
        <p:nvSpPr>
          <p:cNvPr id="201730"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01731"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Start by considering GF(p) over the set of integers {0…p-1} with addition &amp; multiplication modulo p. This forms a “well-behaved” finite field. Can find an inverse using the Extended Euclidean algorithm.</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A7AC8676-9DBE-49DD-B8DE-195FAD49E00A}" type="slidenum">
              <a:rPr lang="en-AU" altLang="en-US" sz="1200"/>
              <a:pPr lvl="0" algn="r"/>
              <a:t>140</a:t>
            </a:fld>
            <a:endParaRPr lang="en-AU" altLang="en-US" sz="1200"/>
          </a:p>
        </p:txBody>
      </p:sp>
      <p:sp>
        <p:nvSpPr>
          <p:cNvPr id="203778"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03779"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Table 4.5 shows arithmetic operations in GF(7). This is a field of order 7 using modular arithmetic modulo 7. As can be seen, it satisfies all of the properties required of a field (Figure 4.2). Compare this table with Table 4.2. In the latter case, we see that using modular arithmetic modulo 8, is not a field. </a:t>
            </a:r>
            <a:endParaRPr lang="en-AU"/>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4A95463B-14E1-463D-BEA5-D81BC7675B57}" type="slidenum">
              <a:rPr lang="en-AU" altLang="en-US" sz="1200"/>
              <a:pPr lvl="0" algn="r"/>
              <a:t>141</a:t>
            </a:fld>
            <a:endParaRPr lang="en-AU" altLang="en-US" sz="1200"/>
          </a:p>
        </p:txBody>
      </p:sp>
      <p:sp>
        <p:nvSpPr>
          <p:cNvPr id="205826" name="Rectangle 2"/>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05827" name="Rectangle 3"/>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Next introduce the interesting subject of polynomial arithmetic, </a:t>
            </a:r>
            <a:r>
              <a:rPr lang="en-US" altLang="en-US">
                <a:latin typeface="Times-Roman"/>
              </a:rPr>
              <a:t>using polynomials in a single variable x, </a:t>
            </a:r>
            <a:r>
              <a:rPr lang="en-US" altLang="en-US"/>
              <a:t>with several variants as listed above.</a:t>
            </a:r>
          </a:p>
          <a:p>
            <a:pPr lvl="0" eaLnBrk="1" hangingPunct="1"/>
            <a:r>
              <a:rPr lang="en-US" altLang="en-US"/>
              <a:t>Note we are usually not interested in evaluating a polynomial for any particular value of x, which is thus referred to as the indeterminate.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8B40C0B3-88D6-4734-8079-0E1DBB4F2A57}" type="slidenum">
              <a:rPr lang="en-AU" altLang="en-US" sz="1200"/>
              <a:pPr lvl="0" algn="r"/>
              <a:t>142</a:t>
            </a:fld>
            <a:endParaRPr lang="en-AU" altLang="en-US" sz="1200"/>
          </a:p>
        </p:txBody>
      </p:sp>
      <p:sp>
        <p:nvSpPr>
          <p:cNvPr id="207874"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07875"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Polynomial arithmetic includes the operations of addition, subtraction, and multiplication, defined in the usual way, ie add or subtract corresponding coefficients, or multiply all terms by each other. The examples are from the text.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6CE7E56D-B1DE-4895-9E0A-9164481F9D07}" type="slidenum">
              <a:rPr lang="en-AU" altLang="en-US" sz="1200"/>
              <a:pPr lvl="0" algn="r"/>
              <a:t>143</a:t>
            </a:fld>
            <a:endParaRPr lang="en-AU" altLang="en-US" sz="1200"/>
          </a:p>
        </p:txBody>
      </p:sp>
      <p:sp>
        <p:nvSpPr>
          <p:cNvPr id="209922" name="Rectangle 1026"/>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09923"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Consider variant where now when computing value of each coefficient do the calculation modulo some value, usually a prime. If the coefficients are computed in a field (eg GF(p)), then division on the polynomials is possible, and we have a polynomial ring. Are most interested in using GF(2) - ie all coefficients are 0 or 1, and any addition/subtraction of coefficients is done mod 2 (ie 2x is the same as 0x!), which is just the common XOR function.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9C9D318E-17AC-48DC-BBCF-336562F024E6}" type="slidenum">
              <a:rPr lang="en-AU" altLang="en-US" sz="1200"/>
              <a:pPr lvl="0" algn="r"/>
              <a:t>144</a:t>
            </a:fld>
            <a:endParaRPr lang="en-AU" altLang="en-US" sz="1200"/>
          </a:p>
        </p:txBody>
      </p:sp>
      <p:sp>
        <p:nvSpPr>
          <p:cNvPr id="211970" name="Rectangle 1026"/>
          <p:cNvSpPr>
            <a:spLocks noGrp="1" noRot="1" noChangeAspect="1" noTextEdit="1"/>
          </p:cNvSpPr>
          <p:nvPr>
            <p:ph type="sldImg" idx="4294967295"/>
          </p:nvPr>
        </p:nvSpPr>
        <p:spPr>
          <a:xfrm>
            <a:off x="1143000" y="685800"/>
            <a:ext cx="4572000" cy="3429000"/>
          </a:xfrm>
          <a:prstGeom prst="rect">
            <a:avLst/>
          </a:prstGeom>
          <a:solidFill>
            <a:srgbClr val="FFFFFF"/>
          </a:solidFill>
          <a:ln>
            <a:miter lim="800000"/>
          </a:ln>
        </p:spPr>
      </p:sp>
      <p:sp>
        <p:nvSpPr>
          <p:cNvPr id="211971" name="Rectangle 1027"/>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a:t>There is an equivalent technique for defining a finite field of the form GF(2</a:t>
            </a:r>
            <a:r>
              <a:rPr lang="en-US" altLang="en-US" baseline="30000"/>
              <a:t>n</a:t>
            </a:r>
            <a:r>
              <a:rPr lang="en-US" altLang="en-US"/>
              <a:t>) using the same irreducible polynomial, based on powers of a generator of the group, which gives a nice implementation of multiplication. The </a:t>
            </a:r>
            <a:r>
              <a:rPr lang="en-AU"/>
              <a:t>generator can be found from the </a:t>
            </a:r>
            <a:r>
              <a:rPr lang="en-AU" b="1"/>
              <a:t>root</a:t>
            </a:r>
            <a:r>
              <a:rPr lang="en-AU"/>
              <a:t> of the </a:t>
            </a:r>
            <a:r>
              <a:rPr lang="en-US" altLang="en-US"/>
              <a:t>irreducible polynomial, as discussed in the text.</a:t>
            </a:r>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idx="4294967295"/>
          </p:nvPr>
        </p:nvSpPr>
        <p:spPr>
          <a:xfrm>
            <a:off x="1143000" y="685800"/>
            <a:ext cx="4572000" cy="3429000"/>
          </a:xfrm>
          <a:prstGeom prst="rect">
            <a:avLst/>
          </a:prstGeom>
          <a:noFill/>
          <a:ln>
            <a:miter lim="800000"/>
          </a:ln>
        </p:spPr>
      </p:sp>
      <p:sp>
        <p:nvSpPr>
          <p:cNvPr id="20482" name="Notes Placeholder 2"/>
          <p:cNvSpPr>
            <a:spLocks noGrp="1"/>
          </p:cNvSpPr>
          <p:nvPr>
            <p:ph type="body" idx="4294967295"/>
          </p:nvPr>
        </p:nvSpPr>
        <p:spPr>
          <a:xfrm>
            <a:off x="685800" y="4343400"/>
            <a:ext cx="5486400" cy="4114800"/>
          </a:xfrm>
          <a:prstGeom prst="rect">
            <a:avLst/>
          </a:prstGeom>
          <a:noFill/>
          <a:ln>
            <a:miter lim="800000"/>
          </a:ln>
        </p:spPr>
        <p:txBody>
          <a:bodyPr wrap="square" lIns="91440" tIns="45720" rIns="91440" bIns="45720" anchor="t" anchorCtr="0"/>
          <a:lstStyle>
            <a:defPPr/>
            <a:lvl1pPr marL="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1pPr>
            <a:lvl2pPr marL="4572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2pPr>
            <a:lvl3pPr marL="9144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3pPr>
            <a:lvl4pPr marL="13716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4pPr>
            <a:lvl5pPr marL="1828800" indent="0" algn="l" defTabSz="914400" rtl="0" eaLnBrk="0" fontAlgn="base" hangingPunct="0">
              <a:lnSpc>
                <a:spcPct val="100000"/>
              </a:lnSpc>
              <a:spcBef>
                <a:spcPct val="30000"/>
              </a:spcBef>
              <a:spcAft>
                <a:spcPct val="0"/>
              </a:spcAft>
              <a:buClrTx/>
              <a:buSzTx/>
              <a:buFontTx/>
              <a:buNone/>
              <a:defRPr lang="en-AU" altLang="en-US" sz="1200">
                <a:solidFill>
                  <a:schemeClr val="tx1"/>
                </a:solidFill>
                <a:latin typeface="Arial" panose="020B0604020202020204" pitchFamily="34"/>
                <a:ea typeface="MS PGothic" panose="020B0600070205080204" pitchFamily="34" charset="-128"/>
              </a:defRPr>
            </a:lvl5pPr>
          </a:lstStyle>
          <a:p>
            <a:pPr lvl="0" eaLnBrk="1" hangingPunct="1"/>
            <a:r>
              <a:rPr lang="en-US" altLang="en-US" sz="1100"/>
              <a:t>We can define three levels of impact on organizations or individuals should there be a breach of security (i.e., a loss of confidentiality, integrity, or availability). These levels are defined in FIPS PUB 199:</a:t>
            </a:r>
          </a:p>
          <a:p>
            <a:pPr lvl="0" eaLnBrk="1" hangingPunct="1"/>
            <a:r>
              <a:rPr lang="en-US" altLang="en-US" sz="1100"/>
              <a:t>• </a:t>
            </a:r>
            <a:r>
              <a:rPr lang="en-US" altLang="en-US" sz="1100" b="1"/>
              <a:t>Low: </a:t>
            </a:r>
            <a:r>
              <a:rPr lang="en-US" altLang="en-US" sz="1100"/>
              <a:t>The loss could be expected to have a limited adverse effect on organizational operations, organizational assets, or individuals. A limited adverse effect means that, for example, the loss of confidentiality, integrity, or availability might (i)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lvl="0" eaLnBrk="1" hangingPunct="1"/>
            <a:r>
              <a:rPr lang="en-US" altLang="en-US" sz="1100"/>
              <a:t>• </a:t>
            </a:r>
            <a:r>
              <a:rPr lang="en-US" altLang="en-US" sz="1100" b="1"/>
              <a:t>Moderate: </a:t>
            </a:r>
            <a:r>
              <a:rPr lang="en-US" altLang="en-US" sz="1100"/>
              <a:t>The loss could be expected to have a serious adverse effect on organizational operations, organizational assets, or individuals. A serious adverse effect means that, for example, the loss might (i)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lvl="0" eaLnBrk="1" hangingPunct="1"/>
            <a:r>
              <a:rPr lang="en-US" altLang="en-US" sz="1100"/>
              <a:t>• </a:t>
            </a:r>
            <a:r>
              <a:rPr lang="en-US" altLang="en-US" sz="1100" b="1"/>
              <a:t>High: </a:t>
            </a:r>
            <a:r>
              <a:rPr lang="en-US" altLang="en-US" sz="1100"/>
              <a:t>The loss could be expected to have a severe or catastrophic adverse effect on organizational operations, organizational assets, or individuals. A severe or catastrophic adverse effect means that, for example, the loss might (i)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endParaRPr lang="en-US" altLang="en-US" sz="1100">
              <a:ea typeface="Arial" panose="020B0604020202020204" pitchFamily="34" charset="0"/>
            </a:endParaRPr>
          </a:p>
        </p:txBody>
      </p:sp>
      <p:sp>
        <p:nvSpPr>
          <p:cNvPr id="20483" name="Slide Number Placeholder 3"/>
          <p:cNvSpPr>
            <a:spLocks noGrp="1"/>
          </p:cNvSpPr>
          <p:nvPr>
            <p:ph type="sldNum"/>
          </p:nvPr>
        </p:nvSpPr>
        <p:spPr>
          <a:xfrm>
            <a:off x="3884613" y="8685213"/>
            <a:ext cx="2971800" cy="457200"/>
          </a:xfrm>
          <a:prstGeom prst="rect">
            <a:avLst/>
          </a:prstGeom>
          <a:noFill/>
          <a:ln>
            <a:noFill/>
            <a:miter lim="800000"/>
          </a:ln>
        </p:spPr>
        <p:txBody>
          <a:bodyPr wrap="square" lIns="91440" tIns="45720" rIns="91440" bIns="45720" anchor="b"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r"/>
            <a:fld id="{7998E243-D815-4E31-B503-7542ABECC01F}" type="slidenum">
              <a:rPr lang="en-AU" altLang="en-US" sz="1200"/>
              <a:pPr lvl="0" algn="r"/>
              <a:t>16</a:t>
            </a:fld>
            <a:endParaRPr lang="en-AU"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def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defPPr/>
            <a:lvl1pPr algn="l">
              <a:defRPr>
                <a:latin typeface="+mj-lt"/>
                <a:ea typeface="Open Sans Semibold" panose="020B0706030804020204" pitchFamily="34" charset="0"/>
                <a:cs typeface="Open Sans Semibold" panose="020B0706030804020204" pitchFamily="34" charset="0"/>
              </a:defRPr>
            </a:lvl1pPr>
          </a:lstStyle>
          <a:p>
            <a:r>
              <a:rPr lang="en-US"/>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gn="just">
              <a:lnSpc>
                <a:spcPct val="114000"/>
              </a:lnSpc>
              <a:buClr>
                <a:schemeClr val="tx1">
                  <a:lumMod val="95000"/>
                  <a:lumOff val="5000"/>
                </a:schemeClr>
              </a:buClr>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4000"/>
              </a:lnSpc>
              <a:buClr>
                <a:schemeClr val="tx1">
                  <a:lumMod val="95000"/>
                  <a:lumOff val="5000"/>
                </a:schemeClr>
              </a:buClr>
              <a:buFont typeface="Arial" panose="020B0604020202020204" pitchFamily="34"/>
              <a:buChar char="•"/>
              <a:defRPr sz="2000">
                <a:latin typeface="+mj-lt"/>
                <a:ea typeface="Times New Roman" panose="02020603050405020304" pitchFamily="18" charset="0"/>
                <a:cs typeface="Times New Roman" panose="02020603050405020304" pitchFamily="18" charset="0"/>
              </a:defRPr>
            </a:lvl2pPr>
            <a:lvl3pPr algn="just">
              <a:lnSpc>
                <a:spcPct val="114000"/>
              </a:lnSpc>
              <a:buClr>
                <a:schemeClr val="tx1">
                  <a:lumMod val="95000"/>
                  <a:lumOff val="5000"/>
                </a:schemeClr>
              </a:buClr>
              <a:defRPr sz="1800">
                <a:latin typeface="+mj-lt"/>
                <a:ea typeface="Times New Roman" panose="02020603050405020304" pitchFamily="18" charset="0"/>
                <a:cs typeface="Times New Roman" panose="02020603050405020304" pitchFamily="18" charset="0"/>
              </a:defRPr>
            </a:lvl3pPr>
            <a:lvl4pPr algn="just">
              <a:lnSpc>
                <a:spcPct val="114000"/>
              </a:lnSpc>
              <a:buClr>
                <a:schemeClr val="tx1">
                  <a:lumMod val="95000"/>
                  <a:lumOff val="5000"/>
                </a:schemeClr>
              </a:buClr>
              <a:defRPr sz="1600">
                <a:latin typeface="+mj-lt"/>
                <a:ea typeface="Times New Roman" panose="02020603050405020304" pitchFamily="18" charset="0"/>
                <a:cs typeface="Times New Roman" panose="02020603050405020304" pitchFamily="18" charset="0"/>
              </a:defRPr>
            </a:lvl4pPr>
            <a:lvl5pPr algn="just">
              <a:lnSpc>
                <a:spcPct val="114000"/>
              </a:lnSpc>
              <a:buClr>
                <a:schemeClr val="tx1">
                  <a:lumMod val="95000"/>
                  <a:lumOff val="5000"/>
                </a:schemeClr>
              </a:buClr>
              <a:defRPr sz="1600">
                <a:latin typeface="+mj-lt"/>
                <a:ea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pPr fontAlgn="base"/>
            <a:r>
              <a:rPr lang="en-US" strike="noStrike" noProof="1"/>
              <a:t>Click to edit Master title style</a:t>
            </a:r>
          </a:p>
        </p:txBody>
      </p:sp>
      <p:sp>
        <p:nvSpPr>
          <p:cNvPr id="3" name="Content Placeholder 2"/>
          <p:cNvSpPr>
            <a:spLocks noGrp="1"/>
          </p:cNvSpPr>
          <p:nvPr>
            <p:ph idx="1"/>
          </p:nvPr>
        </p:nvSpPr>
        <p:spPr/>
        <p:txBody>
          <a:bodyPr/>
          <a:lstStyle>
            <a:def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5EA8BEFB-AE5B-48F9-BBAD-B489CDE48C80}"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7"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8"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pPr fontAlgn="base"/>
            <a:r>
              <a:rPr lang="en-US" strike="noStrike" noProof="1"/>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4"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3"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6" name="Footer Placeholder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idx="4294967295"/>
          </p:nvPr>
        </p:nvSpPr>
        <p:spPr>
          <a:xfrm>
            <a:off x="457200" y="274638"/>
            <a:ext cx="8229600" cy="1143000"/>
          </a:xfrm>
          <a:prstGeom prst="rect">
            <a:avLst/>
          </a:prstGeom>
          <a:noFill/>
          <a:ln>
            <a:noFill/>
            <a:miter lim="800000"/>
          </a:ln>
        </p:spPr>
        <p:txBody>
          <a:bodyPr anchor="ctr" anchorCtr="0"/>
          <a:lstStyle>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a:r>
              <a:t>Click to edit Master title style</a:t>
            </a:r>
          </a:p>
        </p:txBody>
      </p:sp>
      <p:sp>
        <p:nvSpPr>
          <p:cNvPr id="1027" name="Text Placeholder 2"/>
          <p:cNvSpPr>
            <a:spLocks noGrp="1"/>
          </p:cNvSpPr>
          <p:nvPr>
            <p:ph type="body" idx="9"/>
          </p:nvPr>
        </p:nvSpPr>
        <p:spPr>
          <a:xfrm>
            <a:off x="457200" y="1600200"/>
            <a:ext cx="8229600" cy="4525963"/>
          </a:xfrm>
          <a:prstGeom prst="rect">
            <a:avLst/>
          </a:prstGeom>
          <a:noFill/>
          <a:ln>
            <a:noFill/>
            <a:miter lim="800000"/>
          </a:ln>
        </p:spPr>
        <p:txBody>
          <a:bodyPr anchor="t" anchorCtr="0"/>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19"/>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1029" name="Footer Placeholder 4"/>
          <p:cNvSpPr>
            <a:spLocks noGrp="1"/>
          </p:cNvSpPr>
          <p:nvPr>
            <p:ph type="ftr" sz="quarter" idx="29"/>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a:ea typeface="MS PGothic" panose="020B0600070205080204" pitchFamily="34" charset="-128"/>
              <a:cs typeface="+mn-cs"/>
            </a:endParaRPr>
          </a:p>
        </p:txBody>
      </p:sp>
      <p:sp>
        <p:nvSpPr>
          <p:cNvPr id="1030" name="Slide Number Placeholder 5"/>
          <p:cNvSpPr>
            <a:spLocks noGrp="1"/>
          </p:cNvSpPr>
          <p:nvPr>
            <p:ph type="sldNum" sz="quarter" idx="39"/>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defRPr>
            </a:lvl1pPr>
          </a:lstStyle>
          <a:p>
            <a:pPr lvl="0" eaLnBrk="1" fontAlgn="base" hangingPunct="1">
              <a:buNone/>
            </a:pPr>
            <a:fld id="{9A0DB2DC-4C9A-4742-B13C-FB6460FD3503}" type="slidenum">
              <a:rPr lang="en-US" altLang="x-none" strike="noStrike" noProof="1">
                <a:latin typeface="Arial" panose="020B0604020202020204" pitchFamily="34"/>
                <a:ea typeface="MS PGothic" panose="020B0600070205080204" pitchFamily="34" charset="-128"/>
                <a:cs typeface="+mn-cs"/>
              </a:rPr>
              <a:pPr lvl="0" eaLnBrk="1" fontAlgn="base" hangingPunct="1">
                <a:buNone/>
              </a:pPr>
              <a:t>‹#›</a:t>
            </a:fld>
            <a:endParaRPr lang="en-US" altLang="x-none" strike="noStrike" noProof="1">
              <a:latin typeface="Arial" panose="020B0604020202020204"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to="" calcmode="lin" valueType="num">
                                      <p:cBhvr>
                                        <p:cTn id="7" dur="1" fill="hold"/>
                                        <p:tgtEl>
                                          <p:spTgt spid="1027">
                                            <p:txEl>
                                              <p:pRg st="0" end="0"/>
                                            </p:txEl>
                                          </p:spTgt>
                                        </p:tgtEl>
                                      </p:cBhvr>
                                    </p:anim>
                                  </p:childTnLst>
                                </p:cTn>
                              </p:par>
                              <p:par>
                                <p:cTn id="8" presetID="24" presetClass="entr" presetSubtype="0" fill="hold" grpId="0" nodeType="withEffect">
                                  <p:stCondLst>
                                    <p:cond delay="0"/>
                                  </p:stCondLst>
                                  <p:childTnLst>
                                    <p:set>
                                      <p:cBhvr>
                                        <p:cTn id="9" dur="1" fill="hold">
                                          <p:stCondLst>
                                            <p:cond delay="0"/>
                                          </p:stCondLst>
                                        </p:cTn>
                                        <p:tgtEl>
                                          <p:spTgt spid="1027">
                                            <p:txEl>
                                              <p:pRg st="1" end="1"/>
                                            </p:txEl>
                                          </p:spTgt>
                                        </p:tgtEl>
                                        <p:attrNameLst>
                                          <p:attrName>style.visibility</p:attrName>
                                        </p:attrNameLst>
                                      </p:cBhvr>
                                      <p:to>
                                        <p:strVal val="visible"/>
                                      </p:to>
                                    </p:set>
                                    <p:anim to="" calcmode="lin" valueType="num">
                                      <p:cBhvr>
                                        <p:cTn id="10" dur="1" fill="hold"/>
                                        <p:tgtEl>
                                          <p:spTgt spid="1027">
                                            <p:txEl>
                                              <p:pRg st="1" end="1"/>
                                            </p:txEl>
                                          </p:spTgt>
                                        </p:tgtEl>
                                      </p:cBhvr>
                                    </p:anim>
                                  </p:childTnLst>
                                </p:cTn>
                              </p:par>
                              <p:par>
                                <p:cTn id="11" presetID="24" presetClass="entr" presetSubtype="0" fill="hold" grpId="0" nodeType="withEffect">
                                  <p:stCondLst>
                                    <p:cond delay="0"/>
                                  </p:stCondLst>
                                  <p:childTnLst>
                                    <p:set>
                                      <p:cBhvr>
                                        <p:cTn id="12" dur="1" fill="hold">
                                          <p:stCondLst>
                                            <p:cond delay="0"/>
                                          </p:stCondLst>
                                        </p:cTn>
                                        <p:tgtEl>
                                          <p:spTgt spid="1027">
                                            <p:txEl>
                                              <p:pRg st="2" end="2"/>
                                            </p:txEl>
                                          </p:spTgt>
                                        </p:tgtEl>
                                        <p:attrNameLst>
                                          <p:attrName>style.visibility</p:attrName>
                                        </p:attrNameLst>
                                      </p:cBhvr>
                                      <p:to>
                                        <p:strVal val="visible"/>
                                      </p:to>
                                    </p:set>
                                    <p:anim to="" calcmode="lin" valueType="num">
                                      <p:cBhvr>
                                        <p:cTn id="13" dur="1" fill="hold"/>
                                        <p:tgtEl>
                                          <p:spTgt spid="1027">
                                            <p:txEl>
                                              <p:pRg st="2" end="2"/>
                                            </p:txEl>
                                          </p:spTgt>
                                        </p:tgtEl>
                                      </p:cBhvr>
                                    </p:anim>
                                  </p:childTnLst>
                                </p:cTn>
                              </p:par>
                              <p:par>
                                <p:cTn id="14" presetID="24" presetClass="entr" presetSubtype="0" fill="hold" grpId="0" nodeType="withEffect">
                                  <p:stCondLst>
                                    <p:cond delay="0"/>
                                  </p:stCondLst>
                                  <p:childTnLst>
                                    <p:set>
                                      <p:cBhvr>
                                        <p:cTn id="15" dur="1" fill="hold">
                                          <p:stCondLst>
                                            <p:cond delay="0"/>
                                          </p:stCondLst>
                                        </p:cTn>
                                        <p:tgtEl>
                                          <p:spTgt spid="1027">
                                            <p:txEl>
                                              <p:pRg st="3" end="3"/>
                                            </p:txEl>
                                          </p:spTgt>
                                        </p:tgtEl>
                                        <p:attrNameLst>
                                          <p:attrName>style.visibility</p:attrName>
                                        </p:attrNameLst>
                                      </p:cBhvr>
                                      <p:to>
                                        <p:strVal val="visible"/>
                                      </p:to>
                                    </p:set>
                                    <p:anim to="" calcmode="lin" valueType="num">
                                      <p:cBhvr>
                                        <p:cTn id="16" dur="1" fill="hold"/>
                                        <p:tgtEl>
                                          <p:spTgt spid="1027">
                                            <p:txEl>
                                              <p:pRg st="3" end="3"/>
                                            </p:txEl>
                                          </p:spTgt>
                                        </p:tgtEl>
                                      </p:cBhvr>
                                    </p:anim>
                                  </p:childTnLst>
                                </p:cTn>
                              </p:par>
                              <p:par>
                                <p:cTn id="17" presetID="24" presetClass="entr" presetSubtype="0" fill="hold" grpId="0" nodeType="withEffect">
                                  <p:stCondLst>
                                    <p:cond delay="0"/>
                                  </p:stCondLst>
                                  <p:childTnLst>
                                    <p:set>
                                      <p:cBhvr>
                                        <p:cTn id="18" dur="1" fill="hold">
                                          <p:stCondLst>
                                            <p:cond delay="0"/>
                                          </p:stCondLst>
                                        </p:cTn>
                                        <p:tgtEl>
                                          <p:spTgt spid="1027">
                                            <p:txEl>
                                              <p:pRg st="4" end="4"/>
                                            </p:txEl>
                                          </p:spTgt>
                                        </p:tgtEl>
                                        <p:attrNameLst>
                                          <p:attrName>style.visibility</p:attrName>
                                        </p:attrNameLst>
                                      </p:cBhvr>
                                      <p:to>
                                        <p:strVal val="visible"/>
                                      </p:to>
                                    </p:set>
                                    <p:anim to="" calcmode="lin" valueType="num">
                                      <p:cBhvr>
                                        <p:cTn id="19" dur="1" fill="hold"/>
                                        <p:tgtEl>
                                          <p:spTgt spid="1027">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uiExpand="1" build="p"/>
    </p:bldLst>
  </p:timing>
  <p:txStyles>
    <p:titleStyle>
      <a:lvl1pPr marL="0" indent="0" algn="ctr" defTabSz="914400" rtl="0" eaLnBrk="0" fontAlgn="base" hangingPunct="0">
        <a:lnSpc>
          <a:spcPct val="100000"/>
        </a:lnSpc>
        <a:spcBef>
          <a:spcPct val="0"/>
        </a:spcBef>
        <a:spcAft>
          <a:spcPct val="0"/>
        </a:spcAft>
        <a:buClrTx/>
        <a:buSzTx/>
        <a:buFontTx/>
        <a:buNone/>
        <a:defRPr sz="4400" kern="1200">
          <a:solidFill>
            <a:schemeClr val="tx1"/>
          </a:solidFill>
          <a:latin typeface="Calibri" panose="020F0502020204030204"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ctrTitle"/>
          </p:nvPr>
        </p:nvSpPr>
        <p:spPr>
          <a:xfrm>
            <a:off x="838200" y="457200"/>
            <a:ext cx="7848600" cy="2765425"/>
          </a:xfrm>
          <a:prstGeom prst="rect">
            <a:avLst/>
          </a:prstGeom>
          <a:noFill/>
          <a:ln>
            <a:noFill/>
            <a:miter lim="800000"/>
          </a:ln>
        </p:spPr>
        <p:txBody>
          <a:bodyPr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lang="en-AU" altLang="en-US" sz="4400">
                <a:solidFill>
                  <a:schemeClr val="tx1"/>
                </a:solidFill>
                <a:latin typeface="Calibri" panose="020F0502020204030204" pitchFamily="34" charset="0"/>
              </a:defRPr>
            </a:lvl1pPr>
          </a:lstStyle>
          <a:p>
            <a:pPr lvl="0" eaLnBrk="1" hangingPunct="1"/>
            <a:r>
              <a:rPr lang="en-US" altLang="en-US">
                <a:ea typeface="MS PGothic" panose="020B0600070205080204" pitchFamily="34" charset="-128"/>
              </a:rPr>
              <a:t>Cryptography and Network Security</a:t>
            </a:r>
            <a:br>
              <a:rPr lang="en-US" altLang="en-US">
                <a:ea typeface="MS PGothic" panose="020B0600070205080204" pitchFamily="34" charset="-128"/>
              </a:rPr>
            </a:br>
            <a:r>
              <a:rPr lang="en-US" altLang="en-US">
                <a:ea typeface="MS PGothic" panose="020B0600070205080204" pitchFamily="34" charset="-128"/>
              </a:rPr>
              <a:t>Overview &amp; Chapter 1</a:t>
            </a:r>
            <a:endParaRPr lang="en-AU">
              <a:ea typeface="MS PGothic" panose="020B0600070205080204" pitchFamily="34" charset="-128"/>
            </a:endParaRPr>
          </a:p>
        </p:txBody>
      </p:sp>
      <p:sp>
        <p:nvSpPr>
          <p:cNvPr id="4098" name="Rectangle 3"/>
          <p:cNvSpPr>
            <a:spLocks noGrp="1" noChangeArrowheads="1"/>
          </p:cNvSpPr>
          <p:nvPr>
            <p:ph type="subTitle" idx="1"/>
          </p:nvPr>
        </p:nvSpPr>
        <p:spPr>
          <a:xfrm>
            <a:off x="1371600" y="3657600"/>
            <a:ext cx="6400800" cy="2671763"/>
          </a:xfrm>
          <a:prstGeom prst="rect">
            <a:avLst/>
          </a:prstGeom>
        </p:spPr>
        <p:txBody>
          <a:bodyPr vert="horz" wrap="square" lIns="91440" tIns="45720" rIns="91440" bIns="45720" numCol="1" rtlCol="0" anchor="t" anchorCtr="0" compatLnSpc="1">
            <a:normAutofit/>
          </a:bodyPr>
          <a:lstStyle>
            <a:lvl1pPr marL="0" indent="0" algn="ctr"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a:solidFill>
                  <a:schemeClr val="tx1"/>
                </a:solidFill>
                <a:latin typeface="Calibri" panose="020F0502020204030204" pitchFamily="34" charset="0"/>
              </a:defRPr>
            </a:lvl1pPr>
            <a:lvl2pPr marL="457200" indent="0" algn="ctr"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a:solidFill>
                  <a:schemeClr val="tx1"/>
                </a:solidFill>
                <a:latin typeface="Calibri" panose="020F0502020204030204" pitchFamily="34" charset="0"/>
              </a:defRPr>
            </a:lvl2pPr>
            <a:lvl3pPr marL="914400" indent="0" algn="ctr"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a:solidFill>
                  <a:schemeClr val="tx1"/>
                </a:solidFill>
                <a:latin typeface="Calibri" panose="020F0502020204030204" pitchFamily="34" charset="0"/>
              </a:defRPr>
            </a:lvl3pPr>
            <a:lvl4pPr marL="1371600" indent="0" algn="ctr"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a:solidFill>
                  <a:schemeClr val="tx1"/>
                </a:solidFill>
                <a:latin typeface="Calibri" panose="020F0502020204030204" pitchFamily="34" charset="0"/>
              </a:defRPr>
            </a:lvl4pPr>
            <a:lvl5pPr marL="1828800" indent="0" algn="ctr"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a:solidFill>
                  <a:schemeClr val="tx1"/>
                </a:solidFill>
                <a:latin typeface="Calibri" panose="020F0502020204030204" pitchFamily="34" charset="0"/>
              </a:defRPr>
            </a:lvl5pPr>
          </a:lstStyle>
          <a:p>
            <a:pPr marL="0" marR="0" lvl="0" indent="0" algn="ctr" defTabSz="914400" eaLnBrk="1" fontAlgn="base" hangingPunct="1">
              <a:lnSpc>
                <a:spcPct val="100000"/>
              </a:lnSpc>
              <a:spcAft>
                <a:spcPct val="0"/>
              </a:spcAft>
              <a:buFont typeface="Wingdings" panose="05000000000000000000" pitchFamily="2" charset="2"/>
              <a:buNone/>
            </a:pPr>
            <a:r>
              <a:rPr lang="en-US" altLang="zh-CN" sz="3200" spc="0" baseline="0">
                <a:solidFill>
                  <a:srgbClr val="898989"/>
                </a:solidFill>
                <a:ea typeface="MS PGothic" panose="020B0600070205080204" pitchFamily="34" charset="-128"/>
              </a:rPr>
              <a:t>by William Stallings	</a:t>
            </a:r>
            <a:endParaRPr lang="en-US" altLang="zh-CN" baseline="0">
              <a:solidFill>
                <a:srgbClr val="898989"/>
              </a:solidFill>
              <a:ea typeface="MS PGothic" panose="020B0600070205080204" pitchFamily="34" charset="-128"/>
            </a:endParaRPr>
          </a:p>
          <a:p>
            <a:pPr marL="0" marR="0" lvl="0" indent="0" algn="ctr" defTabSz="914400" eaLnBrk="1" fontAlgn="base" hangingPunct="1">
              <a:lnSpc>
                <a:spcPct val="100000"/>
              </a:lnSpc>
              <a:spcAft>
                <a:spcPct val="0"/>
              </a:spcAft>
              <a:buFont typeface="Wingdings" panose="05000000000000000000" pitchFamily="2" charset="2"/>
              <a:buNone/>
            </a:pPr>
            <a:endParaRPr lang="en-US" altLang="zh-CN" baseline="0">
              <a:solidFill>
                <a:srgbClr val="898989"/>
              </a:solidFill>
              <a:ea typeface="MS PGothic" panose="020B0600070205080204" pitchFamily="34" charset="-128"/>
            </a:endParaRPr>
          </a:p>
          <a:p>
            <a:pPr marL="0" marR="0" lvl="0" indent="0" algn="ctr" defTabSz="914400" eaLnBrk="1" fontAlgn="base" hangingPunct="1">
              <a:lnSpc>
                <a:spcPct val="100000"/>
              </a:lnSpc>
              <a:spcAft>
                <a:spcPct val="0"/>
              </a:spcAft>
              <a:buFont typeface="Wingdings" panose="05000000000000000000" pitchFamily="2" charset="2"/>
              <a:buNone/>
            </a:pPr>
            <a:r>
              <a:rPr lang="en-US" altLang="zh-CN" sz="3200" spc="0" baseline="0">
                <a:solidFill>
                  <a:srgbClr val="898989"/>
                </a:solidFill>
                <a:ea typeface="MS PGothic" panose="020B0600070205080204" pitchFamily="34" charset="-128"/>
              </a:rPr>
              <a:t>Lecture slides by Lawrie Brown</a:t>
            </a:r>
            <a:endParaRPr lang="en-US" altLang="zh-CN" baseline="0">
              <a:solidFill>
                <a:srgbClr val="898989"/>
              </a:solidFill>
              <a:ea typeface="MS PGothic" panose="020B0600070205080204" pitchFamily="34" charset="-128"/>
            </a:endParaRPr>
          </a:p>
          <a:p>
            <a:pPr marL="0" marR="0" lvl="0" indent="0" algn="ctr" defTabSz="914400" eaLnBrk="1" fontAlgn="base" hangingPunct="1">
              <a:lnSpc>
                <a:spcPct val="100000"/>
              </a:lnSpc>
              <a:spcAft>
                <a:spcPct val="0"/>
              </a:spcAft>
              <a:buFont typeface="Wingdings" panose="05000000000000000000" pitchFamily="2" charset="2"/>
              <a:buNone/>
            </a:pPr>
            <a:r>
              <a:rPr lang="en-US" altLang="zh-CN" sz="3200" spc="0" baseline="0">
                <a:solidFill>
                  <a:srgbClr val="898989"/>
                </a:solidFill>
                <a:ea typeface="MS PGothic" panose="020B0600070205080204" pitchFamily="34" charset="-128"/>
              </a:rPr>
              <a:t>Edited by Nishant Doshi</a:t>
            </a:r>
            <a:endParaRPr lang="en-AU" altLang="en-US" baseline="0">
              <a:solidFill>
                <a:srgbClr val="898989"/>
              </a:solidFill>
              <a:ea typeface="MS PGothic" panose="020B0600070205080204" pitchFamily="34" charset="-128"/>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Objectives (</a:t>
            </a:r>
            <a:r>
              <a:rPr lang="en-IN" dirty="0" err="1"/>
              <a:t>Cont</a:t>
            </a:r>
            <a:r>
              <a:rPr lang="en-IN" dirty="0"/>
              <a:t>…)</a:t>
            </a:r>
          </a:p>
        </p:txBody>
      </p:sp>
      <p:sp>
        <p:nvSpPr>
          <p:cNvPr id="3" name="Content Placeholder 2"/>
          <p:cNvSpPr>
            <a:spLocks noGrp="1"/>
          </p:cNvSpPr>
          <p:nvPr>
            <p:ph idx="1"/>
          </p:nvPr>
        </p:nvSpPr>
        <p:spPr/>
        <p:txBody>
          <a:bodyPr/>
          <a:lstStyle/>
          <a:p>
            <a:pPr marL="457200" indent="-457200" algn="just">
              <a:buClr>
                <a:schemeClr val="tx1"/>
              </a:buClr>
              <a:buFont typeface="+mj-lt"/>
              <a:buAutoNum type="arabicParenR" startAt="2"/>
            </a:pPr>
            <a:r>
              <a:rPr lang="en-IN" b="1" dirty="0">
                <a:solidFill>
                  <a:schemeClr val="tx2"/>
                </a:solidFill>
              </a:rPr>
              <a:t>Integrity:</a:t>
            </a:r>
          </a:p>
          <a:p>
            <a:pPr lvl="1" algn="just">
              <a:buClr>
                <a:schemeClr val="tx1"/>
              </a:buClr>
            </a:pPr>
            <a:r>
              <a:rPr lang="en-IN" sz="2400" b="1" dirty="0">
                <a:solidFill>
                  <a:schemeClr val="tx2"/>
                </a:solidFill>
              </a:rPr>
              <a:t>Data integrity: </a:t>
            </a:r>
            <a:r>
              <a:rPr lang="en-IN" sz="2400" dirty="0"/>
              <a:t>Assures that information and programs are changed only in a specified and authorized manner.</a:t>
            </a:r>
          </a:p>
          <a:p>
            <a:pPr lvl="1" algn="just">
              <a:buClr>
                <a:schemeClr val="tx1"/>
              </a:buClr>
            </a:pPr>
            <a:r>
              <a:rPr lang="en-IN" sz="2400" b="1" dirty="0">
                <a:solidFill>
                  <a:schemeClr val="tx2"/>
                </a:solidFill>
              </a:rPr>
              <a:t>System integrity: </a:t>
            </a:r>
            <a:r>
              <a:rPr lang="en-IN" sz="2400" dirty="0"/>
              <a:t>Assures that a system performs its intended function in an unimpaired manner, free from deliberate or inadvertent unauthorized manipulation of the system.</a:t>
            </a:r>
          </a:p>
          <a:p>
            <a:pPr marL="457200" indent="-457200" algn="just">
              <a:buClr>
                <a:schemeClr val="tx1"/>
              </a:buClr>
              <a:buFont typeface="+mj-lt"/>
              <a:buAutoNum type="arabicParenR" startAt="2"/>
            </a:pPr>
            <a:r>
              <a:rPr lang="en-IN" b="1" dirty="0">
                <a:solidFill>
                  <a:schemeClr val="tx2"/>
                </a:solidFill>
              </a:rPr>
              <a:t>Availability:</a:t>
            </a:r>
            <a:r>
              <a:rPr lang="en-IN" dirty="0"/>
              <a:t> Assures that systems work promptly and service is not denied to authorized users.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Properties of Divisibility</a:t>
            </a:r>
          </a:p>
        </p:txBody>
      </p:sp>
      <p:sp>
        <p:nvSpPr>
          <p:cNvPr id="163842" name="Content Placeholder 2"/>
          <p:cNvSpPr>
            <a:spLocks noGrp="1"/>
          </p:cNvSpPr>
          <p:nvPr>
            <p:ph idx="1"/>
          </p:nvPr>
        </p:nvSpPr>
        <p:spPr>
          <a:xfrm>
            <a:off x="457200" y="1447800"/>
            <a:ext cx="8229600" cy="51054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 If </a:t>
            </a:r>
            <a:r>
              <a:rPr lang="en-US" altLang="en-US" i="1">
                <a:ea typeface="MS PGothic" panose="020B0600070205080204" pitchFamily="34" charset="-128"/>
              </a:rPr>
              <a:t>a|1, then a = ±1.</a:t>
            </a:r>
          </a:p>
          <a:p>
            <a:pPr marL="342900" lvl="0" indent="-342900" eaLnBrk="1" hangingPunct="1"/>
            <a:r>
              <a:rPr lang="en-US" altLang="en-US" i="1">
                <a:ea typeface="MS PGothic" panose="020B0600070205080204" pitchFamily="34" charset="-128"/>
              </a:rPr>
              <a:t> If a|b and b|a, then a = ±b.</a:t>
            </a:r>
          </a:p>
          <a:p>
            <a:pPr marL="342900" lvl="0" indent="-342900" eaLnBrk="1" hangingPunct="1"/>
            <a:r>
              <a:rPr lang="en-US" altLang="en-US" i="1">
                <a:ea typeface="MS PGothic" panose="020B0600070205080204" pitchFamily="34" charset="-128"/>
              </a:rPr>
              <a:t> Any b /= 0 divides 0. </a:t>
            </a:r>
          </a:p>
          <a:p>
            <a:pPr marL="342900" lvl="0" indent="-342900" eaLnBrk="1" hangingPunct="1"/>
            <a:r>
              <a:rPr lang="en-US" altLang="en-US" i="1">
                <a:ea typeface="MS PGothic" panose="020B0600070205080204" pitchFamily="34" charset="-128"/>
              </a:rPr>
              <a:t>If a | b and b | c, then a | c </a:t>
            </a:r>
          </a:p>
          <a:p>
            <a:pPr marL="742950" lvl="1" indent="-285750" eaLnBrk="1" hangingPunct="1"/>
            <a:r>
              <a:rPr lang="en-US" altLang="en-US" i="1">
                <a:ea typeface="MS PGothic" panose="020B0600070205080204" pitchFamily="34" charset="-128"/>
              </a:rPr>
              <a:t>e.g. </a:t>
            </a:r>
            <a:r>
              <a:rPr lang="en-US" altLang="en-US">
                <a:ea typeface="MS PGothic" panose="020B0600070205080204" pitchFamily="34" charset="-128"/>
              </a:rPr>
              <a:t>11 | 66 and 66 | 198 x 11 | 198</a:t>
            </a:r>
          </a:p>
          <a:p>
            <a:pPr marL="342900" lvl="0" indent="-342900" eaLnBrk="1" hangingPunct="1"/>
            <a:r>
              <a:rPr lang="en-US" altLang="en-US">
                <a:ea typeface="MS PGothic" panose="020B0600070205080204" pitchFamily="34" charset="-128"/>
              </a:rPr>
              <a:t>If </a:t>
            </a:r>
            <a:r>
              <a:rPr lang="en-US" altLang="en-US" i="1">
                <a:ea typeface="MS PGothic" panose="020B0600070205080204" pitchFamily="34" charset="-128"/>
              </a:rPr>
              <a:t>b|g and b|h, then b|(mg + nh)</a:t>
            </a:r>
          </a:p>
          <a:p>
            <a:pPr marL="742950" lvl="1" indent="-285750" eaLnBrk="1" hangingPunct="1">
              <a:buFont typeface="Wingdings" panose="05000000000000000000" pitchFamily="2" charset="2"/>
              <a:buNone/>
            </a:pPr>
            <a:r>
              <a:rPr lang="en-US" altLang="en-US" i="1">
                <a:ea typeface="MS PGothic" panose="020B0600070205080204" pitchFamily="34" charset="-128"/>
              </a:rPr>
              <a:t>for arbitrary integers m and n</a:t>
            </a:r>
          </a:p>
          <a:p>
            <a:pPr marL="742950" lvl="1" indent="-285750" eaLnBrk="1" hangingPunct="1">
              <a:buFont typeface="Wingdings" panose="05000000000000000000" pitchFamily="2" charset="2"/>
              <a:buNone/>
            </a:pPr>
            <a:r>
              <a:rPr lang="en-US" altLang="en-US" i="1">
                <a:ea typeface="MS PGothic" panose="020B0600070205080204" pitchFamily="34" charset="-128"/>
              </a:rPr>
              <a:t>	e.g. b = 7; g = 14; h = 63; m = 3; n = 2</a:t>
            </a:r>
          </a:p>
          <a:p>
            <a:pPr marL="742950" lvl="1" indent="-285750" eaLnBrk="1" hangingPunct="1">
              <a:buFont typeface="Wingdings" panose="05000000000000000000" pitchFamily="2" charset="2"/>
              <a:buNone/>
            </a:pPr>
            <a:r>
              <a:rPr lang="en-US" altLang="en-US" i="1">
                <a:ea typeface="MS PGothic" panose="020B0600070205080204" pitchFamily="34" charset="-128"/>
              </a:rPr>
              <a:t>	hence 7|14 and 7|63</a:t>
            </a:r>
            <a:endParaRPr lang="en-US" altLang="en-US">
              <a:ea typeface="MS PGothic" panose="020B0600070205080204" pitchFamily="34" charset="-128"/>
            </a:endParaRPr>
          </a:p>
          <a:p>
            <a:pPr marL="342900" lvl="0" indent="-342900" eaLnBrk="1" hangingPunct="1"/>
            <a:endParaRPr lang="en-US" altLang="en-US">
              <a:ea typeface="MS PGothic" panose="020B0600070205080204" pitchFamily="34" charset="-128"/>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Division Algorithm</a:t>
            </a:r>
          </a:p>
        </p:txBody>
      </p:sp>
      <p:sp>
        <p:nvSpPr>
          <p:cNvPr id="165890" name="Content Placeholder 2"/>
          <p:cNvSpPr>
            <a:spLocks noGrp="1"/>
          </p:cNvSpPr>
          <p:nvPr>
            <p:ph idx="1"/>
          </p:nvPr>
        </p:nvSpPr>
        <p:spPr>
          <a:xfrm>
            <a:off x="457200" y="1524000"/>
            <a:ext cx="8229600" cy="22860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if divide a by n get integer quotient </a:t>
            </a:r>
            <a:r>
              <a:rPr lang="en-US" altLang="en-US" i="1">
                <a:ea typeface="MS PGothic" panose="020B0600070205080204" pitchFamily="34" charset="-128"/>
              </a:rPr>
              <a:t>q</a:t>
            </a:r>
            <a:r>
              <a:rPr lang="en-US" altLang="en-US">
                <a:ea typeface="MS PGothic" panose="020B0600070205080204" pitchFamily="34" charset="-128"/>
              </a:rPr>
              <a:t> and integer remainder </a:t>
            </a:r>
            <a:r>
              <a:rPr lang="en-US" altLang="en-US" i="1">
                <a:ea typeface="MS PGothic" panose="020B0600070205080204" pitchFamily="34" charset="-128"/>
              </a:rPr>
              <a:t>r</a:t>
            </a:r>
            <a:r>
              <a:rPr lang="en-US" altLang="en-US">
                <a:ea typeface="MS PGothic" panose="020B0600070205080204" pitchFamily="34" charset="-128"/>
              </a:rPr>
              <a:t> such that:</a:t>
            </a:r>
          </a:p>
          <a:p>
            <a:pPr marL="742950" lvl="1" indent="-285750" eaLnBrk="1" hangingPunct="1"/>
            <a:r>
              <a:rPr lang="en-US" altLang="en-US" i="1">
                <a:ea typeface="MS PGothic" panose="020B0600070205080204" pitchFamily="34" charset="-128"/>
              </a:rPr>
              <a:t>a = qn + r   </a:t>
            </a:r>
            <a:r>
              <a:rPr lang="en-US" altLang="en-US">
                <a:ea typeface="MS PGothic" panose="020B0600070205080204" pitchFamily="34" charset="-128"/>
              </a:rPr>
              <a:t>where </a:t>
            </a:r>
            <a:r>
              <a:rPr lang="en-US" altLang="en-US" i="1">
                <a:ea typeface="MS PGothic" panose="020B0600070205080204" pitchFamily="34" charset="-128"/>
              </a:rPr>
              <a:t>0 &lt;= r &lt; n; q = floor(a/n)</a:t>
            </a:r>
          </a:p>
          <a:p>
            <a:pPr marL="342900" lvl="0" indent="-342900" eaLnBrk="1" hangingPunct="1"/>
            <a:r>
              <a:rPr lang="en-US" altLang="en-US">
                <a:ea typeface="MS PGothic" panose="020B0600070205080204" pitchFamily="34" charset="-128"/>
              </a:rPr>
              <a:t>remainder </a:t>
            </a:r>
            <a:r>
              <a:rPr lang="en-US" altLang="en-US" i="1">
                <a:ea typeface="MS PGothic" panose="020B0600070205080204" pitchFamily="34" charset="-128"/>
              </a:rPr>
              <a:t>r </a:t>
            </a:r>
            <a:r>
              <a:rPr lang="en-US" altLang="en-US">
                <a:ea typeface="MS PGothic" panose="020B0600070205080204" pitchFamily="34" charset="-128"/>
              </a:rPr>
              <a:t>often referred to as a </a:t>
            </a:r>
            <a:r>
              <a:rPr lang="en-US" altLang="en-US" b="1">
                <a:ea typeface="MS PGothic" panose="020B0600070205080204" pitchFamily="34" charset="-128"/>
              </a:rPr>
              <a:t>residue</a:t>
            </a:r>
            <a:endParaRPr lang="en-US" altLang="en-US" i="1">
              <a:ea typeface="MS PGothic" panose="020B0600070205080204" pitchFamily="34" charset="-128"/>
            </a:endParaRPr>
          </a:p>
          <a:p>
            <a:pPr marL="342900" lvl="0" indent="-342900" eaLnBrk="1" hangingPunct="1">
              <a:buFont typeface="Wingdings" panose="05000000000000000000" pitchFamily="2" charset="2"/>
              <a:buNone/>
            </a:pPr>
            <a:endParaRPr lang="en-US" altLang="en-US">
              <a:ea typeface="MS PGothic" panose="020B0600070205080204" pitchFamily="34" charset="-128"/>
            </a:endParaRPr>
          </a:p>
          <a:p>
            <a:pPr marL="342900" lvl="0" indent="-342900" eaLnBrk="1" hangingPunct="1">
              <a:buFont typeface="Wingdings" panose="05000000000000000000" pitchFamily="2" charset="2"/>
              <a:buNone/>
            </a:pPr>
            <a:endParaRPr lang="en-US" altLang="en-US">
              <a:ea typeface="MS PGothic" panose="020B0600070205080204" pitchFamily="34" charset="-128"/>
            </a:endParaRPr>
          </a:p>
          <a:p>
            <a:pPr marL="742950" lvl="1" indent="-285750" eaLnBrk="1" hangingPunct="1"/>
            <a:endParaRPr lang="en-US" altLang="en-US">
              <a:ea typeface="MS PGothic" panose="020B0600070205080204" pitchFamily="34" charset="-128"/>
            </a:endParaRPr>
          </a:p>
          <a:p>
            <a:pPr marL="742950" lvl="1" indent="-285750" eaLnBrk="1" hangingPunct="1"/>
            <a:endParaRPr lang="en-US" altLang="en-US">
              <a:ea typeface="MS PGothic" panose="020B0600070205080204" pitchFamily="34" charset="-128"/>
            </a:endParaRPr>
          </a:p>
        </p:txBody>
      </p:sp>
      <p:pic>
        <p:nvPicPr>
          <p:cNvPr id="165891" name="Picture 3"/>
          <p:cNvPicPr>
            <a:picLocks noChangeAspect="1"/>
          </p:cNvPicPr>
          <p:nvPr/>
        </p:nvPicPr>
        <p:blipFill>
          <a:blip r:embed="rId3"/>
          <a:stretch>
            <a:fillRect/>
          </a:stretch>
        </p:blipFill>
        <p:spPr>
          <a:xfrm>
            <a:off x="1447800" y="3908425"/>
            <a:ext cx="5648325" cy="2863850"/>
          </a:xfrm>
          <a:prstGeom prst="rect">
            <a:avLst/>
          </a:prstGeom>
          <a:noFill/>
          <a:ln>
            <a:noFill/>
            <a:miter lim="800000"/>
            <a:headEnd/>
            <a:tailEnd/>
          </a:ln>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90920"/>
            <a:ext cx="6879648" cy="6645419"/>
          </a:xfrm>
          <a:prstGeom prst="rect">
            <a:avLst/>
          </a:prstGeom>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10808" cy="6858000"/>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sz="4000"/>
              <a:t>Greatest Common Divisor (GCD)</a:t>
            </a:r>
          </a:p>
        </p:txBody>
      </p:sp>
      <p:sp>
        <p:nvSpPr>
          <p:cNvPr id="167938" name="Rectangle 3"/>
          <p:cNvSpPr>
            <a:spLocks noGrp="1"/>
          </p:cNvSpPr>
          <p:nvPr>
            <p:ph idx="1"/>
          </p:nvPr>
        </p:nvSpPr>
        <p:spPr>
          <a:xfrm>
            <a:off x="457200" y="1676400"/>
            <a:ext cx="8229600" cy="48768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buFont typeface="Wingdings" panose="05000000000000000000" pitchFamily="2" charset="2"/>
            </a:pPr>
            <a:r>
              <a:rPr lang="en-AU"/>
              <a:t>a common problem in number theory</a:t>
            </a:r>
          </a:p>
          <a:p>
            <a:pPr marL="342900" lvl="0" indent="-342900" eaLnBrk="1" hangingPunct="1">
              <a:buFont typeface="Wingdings" panose="05000000000000000000" pitchFamily="2" charset="2"/>
            </a:pPr>
            <a:r>
              <a:rPr lang="en-AU"/>
              <a:t>GCD (a,b) of a and b is the largest integer that divides evenly into both a and b </a:t>
            </a:r>
          </a:p>
          <a:p>
            <a:pPr marL="742950" lvl="1" indent="-285750" eaLnBrk="1" hangingPunct="1">
              <a:buFont typeface="Wingdings" panose="05000000000000000000" pitchFamily="2" charset="2"/>
            </a:pPr>
            <a:r>
              <a:rPr lang="en-US" altLang="en-US">
                <a:ea typeface="MS PGothic" panose="020B0600070205080204" pitchFamily="34" charset="-128"/>
              </a:rPr>
              <a:t>eg GCD(60,24) = 12</a:t>
            </a:r>
          </a:p>
          <a:p>
            <a:pPr marL="342900" lvl="0" indent="-342900" eaLnBrk="1" hangingPunct="1">
              <a:buFont typeface="Wingdings" panose="05000000000000000000" pitchFamily="2" charset="2"/>
            </a:pPr>
            <a:r>
              <a:rPr lang="en-US" altLang="en-US"/>
              <a:t>define gcd(0, 0) = 0</a:t>
            </a:r>
            <a:endParaRPr lang="en-AU"/>
          </a:p>
          <a:p>
            <a:pPr marL="342900" lvl="0" indent="-342900" eaLnBrk="1" hangingPunct="1">
              <a:buFont typeface="Wingdings" panose="05000000000000000000" pitchFamily="2" charset="2"/>
            </a:pPr>
            <a:r>
              <a:rPr lang="en-AU"/>
              <a:t>often want </a:t>
            </a:r>
            <a:r>
              <a:rPr lang="en-AU" b="1"/>
              <a:t>no common factors</a:t>
            </a:r>
            <a:r>
              <a:rPr lang="en-AU"/>
              <a:t> (except 1) define such numbers as </a:t>
            </a:r>
            <a:r>
              <a:rPr lang="en-AU" b="1"/>
              <a:t>relatively prime</a:t>
            </a:r>
          </a:p>
          <a:p>
            <a:pPr marL="742950" lvl="1" indent="-285750" eaLnBrk="1" hangingPunct="1">
              <a:buFont typeface="Wingdings" panose="05000000000000000000" pitchFamily="2" charset="2"/>
            </a:pPr>
            <a:r>
              <a:rPr lang="en-AU">
                <a:ea typeface="MS PGothic" panose="020B0600070205080204" pitchFamily="34" charset="-128"/>
              </a:rPr>
              <a:t>eg GCD(8,15) = 1</a:t>
            </a:r>
          </a:p>
          <a:p>
            <a:pPr marL="742950" lvl="1" indent="-285750" eaLnBrk="1" hangingPunct="1">
              <a:buFont typeface="Wingdings" panose="05000000000000000000" pitchFamily="2" charset="2"/>
            </a:pPr>
            <a:r>
              <a:rPr lang="en-AU">
                <a:ea typeface="MS PGothic" panose="020B0600070205080204" pitchFamily="34" charset="-128"/>
              </a:rPr>
              <a:t>hence 8 &amp; 15 are relatively prime </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Euclidean Algorithm</a:t>
            </a:r>
          </a:p>
        </p:txBody>
      </p:sp>
      <p:sp>
        <p:nvSpPr>
          <p:cNvPr id="16998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sz="2800">
                <a:ea typeface="MS PGothic" panose="020B0600070205080204" pitchFamily="34" charset="-128"/>
              </a:rPr>
              <a:t>an efficient way to find the GCD(a,b)</a:t>
            </a:r>
          </a:p>
          <a:p>
            <a:pPr marL="342900" lvl="0" indent="-342900" eaLnBrk="1" hangingPunct="1">
              <a:lnSpc>
                <a:spcPct val="90000"/>
              </a:lnSpc>
            </a:pPr>
            <a:r>
              <a:rPr lang="en-AU" sz="2800">
                <a:ea typeface="MS PGothic" panose="020B0600070205080204" pitchFamily="34" charset="-128"/>
              </a:rPr>
              <a:t>uses theorem that: </a:t>
            </a:r>
          </a:p>
          <a:p>
            <a:pPr marL="742950" lvl="1" indent="-285750" eaLnBrk="1" hangingPunct="1">
              <a:lnSpc>
                <a:spcPct val="90000"/>
              </a:lnSpc>
            </a:pPr>
            <a:r>
              <a:rPr lang="en-AU" sz="2400">
                <a:latin typeface="Courier New" panose="02070309020205020404" charset="0"/>
                <a:ea typeface="MS PGothic" panose="020B0600070205080204" pitchFamily="34" charset="-128"/>
              </a:rPr>
              <a:t>GCD(a,b) = GCD(b, a mod b)</a:t>
            </a:r>
            <a:r>
              <a:rPr lang="en-AU" sz="2400">
                <a:ea typeface="MS PGothic" panose="020B0600070205080204" pitchFamily="34" charset="-128"/>
              </a:rPr>
              <a:t> </a:t>
            </a:r>
          </a:p>
          <a:p>
            <a:pPr marL="342900" lvl="0" indent="-342900" eaLnBrk="1" hangingPunct="1">
              <a:lnSpc>
                <a:spcPct val="90000"/>
              </a:lnSpc>
            </a:pPr>
            <a:r>
              <a:rPr lang="en-AU" sz="2800">
                <a:ea typeface="MS PGothic" panose="020B0600070205080204" pitchFamily="34" charset="-128"/>
              </a:rPr>
              <a:t>Euclidean Algorithm to compute GCD(a,b) is: </a:t>
            </a:r>
          </a:p>
          <a:p>
            <a:pPr marL="742950" lvl="1" indent="-285750" eaLnBrk="1" hangingPunct="1">
              <a:lnSpc>
                <a:spcPct val="90000"/>
              </a:lnSpc>
              <a:buFont typeface="Wingdings" panose="05000000000000000000" pitchFamily="2" charset="2"/>
              <a:buNone/>
            </a:pPr>
            <a:r>
              <a:rPr lang="en-US" altLang="en-US" sz="2400">
                <a:latin typeface="Courier New" panose="02070309020205020404" charset="0"/>
                <a:ea typeface="MS PGothic" panose="020B0600070205080204" pitchFamily="34" charset="-128"/>
              </a:rPr>
              <a:t>Euclid(a,b)  </a:t>
            </a:r>
          </a:p>
          <a:p>
            <a:pPr marL="742950" lvl="1" indent="-285750" eaLnBrk="1" hangingPunct="1">
              <a:lnSpc>
                <a:spcPct val="90000"/>
              </a:lnSpc>
              <a:buFont typeface="Wingdings" panose="05000000000000000000" pitchFamily="2" charset="2"/>
              <a:buNone/>
            </a:pPr>
            <a:r>
              <a:rPr lang="en-US" altLang="en-US" sz="2400">
                <a:latin typeface="Courier New" panose="02070309020205020404" charset="0"/>
                <a:ea typeface="MS PGothic" panose="020B0600070205080204" pitchFamily="34" charset="-128"/>
              </a:rPr>
              <a:t>	if (b=0) then return a; </a:t>
            </a:r>
          </a:p>
          <a:p>
            <a:pPr marL="742950" lvl="1" indent="-285750" eaLnBrk="1" hangingPunct="1">
              <a:lnSpc>
                <a:spcPct val="90000"/>
              </a:lnSpc>
              <a:buFont typeface="Wingdings" panose="05000000000000000000" pitchFamily="2" charset="2"/>
              <a:buNone/>
            </a:pPr>
            <a:r>
              <a:rPr lang="en-US" altLang="en-US" sz="2400">
                <a:latin typeface="Courier New" panose="02070309020205020404" charset="0"/>
                <a:ea typeface="MS PGothic" panose="020B0600070205080204" pitchFamily="34" charset="-128"/>
              </a:rPr>
              <a:t>	else return Euclid(b, a mod b);</a:t>
            </a:r>
            <a:endParaRPr lang="en-AU" sz="2000">
              <a:latin typeface="Courier New" panose="02070309020205020404"/>
              <a:ea typeface="MS PGothic" panose="020B0600070205080204" pitchFamily="34" charset="-128"/>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Example GCD(1970,1066)</a:t>
            </a:r>
            <a:endParaRPr lang="en-AU">
              <a:ea typeface="MS PGothic" panose="020B0600070205080204" pitchFamily="34" charset="-128"/>
            </a:endParaRPr>
          </a:p>
        </p:txBody>
      </p:sp>
      <p:sp>
        <p:nvSpPr>
          <p:cNvPr id="172034" name="Rectangle 3"/>
          <p:cNvSpPr>
            <a:spLocks noGrp="1"/>
          </p:cNvSpPr>
          <p:nvPr>
            <p:ph idx="1"/>
          </p:nvPr>
        </p:nvSpPr>
        <p:spPr>
          <a:xfrm>
            <a:off x="609600" y="1676400"/>
            <a:ext cx="7924800" cy="4454525"/>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1970 = 1 x 1066 + 904 	gcd(1066, 904)</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1066 = 1 x 904 + 162 	gcd(904, 162)</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904 = 5 x 162 + 94 	gcd(162, 94)</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162 = 1 x 94 + 68 		gcd(94, 68)</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94 = 1 x 68 + 26 		gcd(68, 26)</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68 = 2 x 26 + 16 		gcd(26, 16)</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26 = 1 x 16 + 10 		gcd(16, 10)</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16 = 1 x 10 + 6 		gcd(10, 6)</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10 = 1 x 6 + 4 		gcd(6, 4)</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6 = 1 x 4 + 2 		gcd(4, 2)</a:t>
            </a:r>
          </a:p>
          <a:p>
            <a:pPr lvl="0" eaLnBrk="1" hangingPunct="1">
              <a:lnSpc>
                <a:spcPct val="90000"/>
              </a:lnSpc>
              <a:buFont typeface="Wingdings" panose="05000000000000000000" pitchFamily="2" charset="2"/>
              <a:buNone/>
            </a:pPr>
            <a:r>
              <a:rPr lang="en-AU" sz="2400">
                <a:latin typeface="Courier New" panose="02070309020205020404" charset="0"/>
                <a:ea typeface="MS PGothic" panose="020B0600070205080204" pitchFamily="34" charset="-128"/>
              </a:rPr>
              <a:t>4 = 2 x 2 + 0 		gcd(</a:t>
            </a:r>
            <a:r>
              <a:rPr lang="en-AU" sz="2400" b="1">
                <a:solidFill>
                  <a:srgbClr val="FF0000"/>
                </a:solidFill>
                <a:latin typeface="Courier New" panose="02070309020205020404" charset="0"/>
                <a:ea typeface="MS PGothic" panose="020B0600070205080204" pitchFamily="34" charset="-128"/>
              </a:rPr>
              <a:t>2</a:t>
            </a:r>
            <a:r>
              <a:rPr lang="en-AU" sz="2400">
                <a:latin typeface="Courier New" panose="02070309020205020404" charset="0"/>
                <a:ea typeface="MS PGothic" panose="020B0600070205080204" pitchFamily="34" charset="-128"/>
              </a:rPr>
              <a:t>, 0)</a:t>
            </a:r>
          </a:p>
          <a:p>
            <a:pPr lvl="0" eaLnBrk="1" hangingPunct="1">
              <a:lnSpc>
                <a:spcPct val="90000"/>
              </a:lnSpc>
              <a:buFont typeface="Wingdings" panose="05000000000000000000" pitchFamily="2" charset="2"/>
              <a:buNone/>
            </a:pPr>
            <a:endParaRPr lang="en-AU" sz="2400">
              <a:latin typeface="Courier New" panose="02070309020205020404"/>
              <a:ea typeface="MS PGothic" panose="020B0600070205080204" pitchFamily="34" charset="-128"/>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GCD(1160718174, 316258250)</a:t>
            </a:r>
          </a:p>
        </p:txBody>
      </p:sp>
      <p:sp>
        <p:nvSpPr>
          <p:cNvPr id="174082" name="TextBox 4"/>
          <p:cNvSpPr txBox="1"/>
          <p:nvPr/>
        </p:nvSpPr>
        <p:spPr>
          <a:xfrm>
            <a:off x="381000" y="1752600"/>
            <a:ext cx="8534400" cy="3478213"/>
          </a:xfrm>
          <a:prstGeom prst="rect">
            <a:avLst/>
          </a:prstGeom>
          <a:noFill/>
        </p:spPr>
        <p:txBody>
          <a:bodyPr>
            <a:spAutoFit/>
          </a:bodyPr>
          <a:lstStyle>
            <a:defPPr/>
          </a:lstStyle>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Dividend	Divisor	Quotient	Remainder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a = 1160718174	b = 316258250	q1 = 3 	r1 = 211943424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b = 316258250	r1 = 211943424	q2 = 1 	r2 = 104314826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r1 = 211943424	r2 = 104314826	q3 = 2 	r3 = 3313772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r2 = 104314826	r3 = 3313772 	q4 = 31	r4 = 1587894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r3 = 3313772 	r4 = 1587894 	q5 = 2 	r5 = 137984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r4 = 1587894 	r5 = 137984 	q6 = 11	r6 = 70070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r5 = 137984 	r6 = 70070 	q7 = 1 	r7 = 67914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r6 = 70070 	r7 = 67914 	q8 = 1 	r8 = 2516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r7 = 67914 	r8 = 2516 	q9 = 31	r9 = 1078  </a:t>
            </a:r>
          </a:p>
          <a:p>
            <a:pPr marR="0" defTabSz="895350" fontAlgn="base">
              <a:buClrTx/>
              <a:buSzTx/>
              <a:buFontTx/>
              <a:buNone/>
              <a:tabLst>
                <a:tab pos="2334895" algn="l"/>
                <a:tab pos="4660900" algn="l"/>
                <a:tab pos="6005195" algn="l"/>
              </a:tabLst>
              <a:defRPr/>
            </a:pP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r8 = 2516 	r9 = </a:t>
            </a:r>
            <a:r>
              <a:rPr kumimoji="0" lang="en-US" sz="2000" strike="noStrike" kern="1200" cap="none" spc="0" normalizeH="0" baseline="0" noProof="0">
                <a:solidFill>
                  <a:srgbClr val="FF0000"/>
                </a:solidFill>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1078</a:t>
            </a:r>
            <a:r>
              <a:rPr kumimoji="0" lang="en-US" sz="2000" strike="noStrike" kern="1200" cap="none" spc="0" normalizeH="0" baseline="0" noProof="0">
                <a:effectLst>
                  <a:outerShdw blurRad="38100" dist="38100" dir="2700000" algn="tl">
                    <a:srgbClr val="000000"/>
                  </a:outerShdw>
                </a:effectLst>
                <a:latin typeface="Courier New" panose="02070309020205020404" charset="0"/>
                <a:ea typeface="Courier New" panose="02070309020205020404" charset="0"/>
                <a:cs typeface="Courier New" panose="02070309020205020404" charset="0"/>
              </a:rPr>
              <a:t> 	q10 = 2	r10 = 0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blinds(horizontal)">
                                      <p:cBhvr>
                                        <p:cTn id="7" dur="500" fill="hold"/>
                                        <p:tgtEl>
                                          <p:spTgt spid="174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Modular Arithmetic</a:t>
            </a:r>
          </a:p>
        </p:txBody>
      </p:sp>
      <p:sp>
        <p:nvSpPr>
          <p:cNvPr id="176130" name="Rectangle 3"/>
          <p:cNvSpPr>
            <a:spLocks noGrp="1"/>
          </p:cNvSpPr>
          <p:nvPr>
            <p:ph idx="1"/>
          </p:nvPr>
        </p:nvSpPr>
        <p:spPr>
          <a:xfrm>
            <a:off x="457200" y="1600200"/>
            <a:ext cx="8229600" cy="49530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sz="2800">
                <a:ea typeface="MS PGothic" panose="020B0600070205080204" pitchFamily="34" charset="-128"/>
              </a:rPr>
              <a:t>define </a:t>
            </a:r>
            <a:r>
              <a:rPr lang="en-US" altLang="en-US" sz="2800" b="1">
                <a:ea typeface="MS PGothic" panose="020B0600070205080204" pitchFamily="34" charset="-128"/>
              </a:rPr>
              <a:t>modulo operator</a:t>
            </a:r>
            <a:r>
              <a:rPr lang="en-US" altLang="en-US" sz="2800">
                <a:ea typeface="MS PGothic" panose="020B0600070205080204" pitchFamily="34" charset="-128"/>
              </a:rPr>
              <a:t> “</a:t>
            </a:r>
            <a:r>
              <a:rPr lang="en-US" altLang="en-US" sz="2800">
                <a:latin typeface="Courier New" panose="02070309020205020404" charset="0"/>
                <a:ea typeface="MS PGothic" panose="020B0600070205080204" pitchFamily="34" charset="-128"/>
              </a:rPr>
              <a:t>a mod n”</a:t>
            </a:r>
            <a:r>
              <a:rPr lang="en-US" altLang="en-US" sz="2800">
                <a:ea typeface="MS PGothic" panose="020B0600070205080204" pitchFamily="34" charset="-128"/>
              </a:rPr>
              <a:t> to be remainder when a is divided by n</a:t>
            </a:r>
          </a:p>
          <a:p>
            <a:pPr marL="742950" lvl="1" indent="-285750" eaLnBrk="1" hangingPunct="1">
              <a:lnSpc>
                <a:spcPct val="90000"/>
              </a:lnSpc>
            </a:pPr>
            <a:r>
              <a:rPr lang="en-US" altLang="en-US" sz="2400">
                <a:ea typeface="MS PGothic" panose="020B0600070205080204" pitchFamily="34" charset="-128"/>
              </a:rPr>
              <a:t>where integer </a:t>
            </a:r>
            <a:r>
              <a:rPr lang="en-US" altLang="en-US" sz="2400" i="1">
                <a:ea typeface="MS PGothic" panose="020B0600070205080204" pitchFamily="34" charset="-128"/>
              </a:rPr>
              <a:t>n</a:t>
            </a:r>
            <a:r>
              <a:rPr lang="en-US" altLang="en-US" sz="2400">
                <a:ea typeface="MS PGothic" panose="020B0600070205080204" pitchFamily="34" charset="-128"/>
              </a:rPr>
              <a:t> is called the </a:t>
            </a:r>
            <a:r>
              <a:rPr lang="en-US" altLang="en-US" sz="2400" b="1">
                <a:ea typeface="MS PGothic" panose="020B0600070205080204" pitchFamily="34" charset="-128"/>
              </a:rPr>
              <a:t>modulus</a:t>
            </a:r>
            <a:endParaRPr lang="en-AU" sz="2400" b="1">
              <a:ea typeface="MS PGothic" panose="020B0600070205080204" pitchFamily="34" charset="-128"/>
            </a:endParaRPr>
          </a:p>
          <a:p>
            <a:pPr marL="342900" lvl="0" indent="-342900" eaLnBrk="1" hangingPunct="1">
              <a:lnSpc>
                <a:spcPct val="90000"/>
              </a:lnSpc>
            </a:pPr>
            <a:r>
              <a:rPr lang="en-AU" sz="2800" i="1">
                <a:ea typeface="MS PGothic" panose="020B0600070205080204" pitchFamily="34" charset="-128"/>
              </a:rPr>
              <a:t>b</a:t>
            </a:r>
            <a:r>
              <a:rPr lang="en-AU" sz="2800">
                <a:ea typeface="MS PGothic" panose="020B0600070205080204" pitchFamily="34" charset="-128"/>
              </a:rPr>
              <a:t> is called a </a:t>
            </a:r>
            <a:r>
              <a:rPr lang="en-AU" sz="2800" b="1">
                <a:ea typeface="MS PGothic" panose="020B0600070205080204" pitchFamily="34" charset="-128"/>
              </a:rPr>
              <a:t>residue</a:t>
            </a:r>
            <a:r>
              <a:rPr lang="en-AU" sz="2800">
                <a:ea typeface="MS PGothic" panose="020B0600070205080204" pitchFamily="34" charset="-128"/>
              </a:rPr>
              <a:t> of </a:t>
            </a:r>
            <a:r>
              <a:rPr lang="en-AU" sz="2800" i="1">
                <a:ea typeface="MS PGothic" panose="020B0600070205080204" pitchFamily="34" charset="-128"/>
              </a:rPr>
              <a:t>a</a:t>
            </a:r>
            <a:r>
              <a:rPr lang="en-AU" sz="2800">
                <a:ea typeface="MS PGothic" panose="020B0600070205080204" pitchFamily="34" charset="-128"/>
              </a:rPr>
              <a:t> mod </a:t>
            </a:r>
            <a:r>
              <a:rPr lang="en-AU" sz="2800" i="1">
                <a:ea typeface="MS PGothic" panose="020B0600070205080204" pitchFamily="34" charset="-128"/>
              </a:rPr>
              <a:t>n</a:t>
            </a:r>
          </a:p>
          <a:p>
            <a:pPr marL="742950" lvl="1" indent="-285750" eaLnBrk="1" hangingPunct="1">
              <a:lnSpc>
                <a:spcPct val="90000"/>
              </a:lnSpc>
            </a:pPr>
            <a:r>
              <a:rPr lang="en-US" altLang="en-US" sz="2400">
                <a:ea typeface="MS PGothic" panose="020B0600070205080204" pitchFamily="34" charset="-128"/>
              </a:rPr>
              <a:t>since with integers can always write: </a:t>
            </a:r>
            <a:r>
              <a:rPr lang="en-US" altLang="en-US" sz="2400">
                <a:latin typeface="Courier New" panose="02070309020205020404" charset="0"/>
                <a:ea typeface="MS PGothic" panose="020B0600070205080204" pitchFamily="34" charset="-128"/>
              </a:rPr>
              <a:t>a = qn + b</a:t>
            </a:r>
          </a:p>
          <a:p>
            <a:pPr marL="742950" lvl="1" indent="-285750" eaLnBrk="1" hangingPunct="1">
              <a:lnSpc>
                <a:spcPct val="90000"/>
              </a:lnSpc>
            </a:pPr>
            <a:r>
              <a:rPr lang="en-AU" sz="2400">
                <a:ea typeface="MS PGothic" panose="020B0600070205080204" pitchFamily="34" charset="-128"/>
              </a:rPr>
              <a:t>usually chose smallest positive remainder as residue</a:t>
            </a:r>
          </a:p>
          <a:p>
            <a:pPr marL="1143000" lvl="2" indent="-228600" eaLnBrk="1" hangingPunct="1">
              <a:lnSpc>
                <a:spcPct val="90000"/>
              </a:lnSpc>
            </a:pPr>
            <a:r>
              <a:rPr lang="en-AU" sz="2000">
                <a:ea typeface="MS PGothic" panose="020B0600070205080204" pitchFamily="34" charset="-128"/>
              </a:rPr>
              <a:t>ie. </a:t>
            </a:r>
            <a:r>
              <a:rPr lang="en-AU" sz="2000">
                <a:latin typeface="Courier New" panose="02070309020205020404" charset="0"/>
                <a:ea typeface="MS PGothic" panose="020B0600070205080204" pitchFamily="34" charset="-128"/>
              </a:rPr>
              <a:t>0 &lt;= b &lt;= n-1</a:t>
            </a:r>
            <a:r>
              <a:rPr lang="en-AU" sz="2000">
                <a:ea typeface="MS PGothic" panose="020B0600070205080204" pitchFamily="34" charset="-128"/>
              </a:rPr>
              <a:t> </a:t>
            </a:r>
            <a:endParaRPr lang="en-AU" sz="2000">
              <a:latin typeface="Courier New" panose="02070309020205020404" charset="0"/>
              <a:ea typeface="MS PGothic" panose="020B0600070205080204" pitchFamily="34" charset="-128"/>
            </a:endParaRPr>
          </a:p>
          <a:p>
            <a:pPr marL="742950" lvl="1" indent="-285750" eaLnBrk="1" hangingPunct="1">
              <a:lnSpc>
                <a:spcPct val="90000"/>
              </a:lnSpc>
            </a:pPr>
            <a:r>
              <a:rPr lang="en-AU" sz="2400">
                <a:ea typeface="MS PGothic" panose="020B0600070205080204" pitchFamily="34" charset="-128"/>
              </a:rPr>
              <a:t>process is known as </a:t>
            </a:r>
            <a:r>
              <a:rPr lang="en-AU" sz="2400" b="1">
                <a:ea typeface="MS PGothic" panose="020B0600070205080204" pitchFamily="34" charset="-128"/>
              </a:rPr>
              <a:t>modulo reduction</a:t>
            </a:r>
            <a:endParaRPr lang="en-AU" sz="2400">
              <a:ea typeface="MS PGothic" panose="020B0600070205080204" pitchFamily="34" charset="-128"/>
            </a:endParaRPr>
          </a:p>
          <a:p>
            <a:pPr marL="1143000" lvl="2" indent="-228600" eaLnBrk="1" hangingPunct="1">
              <a:lnSpc>
                <a:spcPct val="90000"/>
              </a:lnSpc>
            </a:pPr>
            <a:r>
              <a:rPr lang="en-AU" sz="2000">
                <a:latin typeface="Courier New" panose="02070309020205020404" charset="0"/>
                <a:ea typeface="MS PGothic" panose="020B0600070205080204" pitchFamily="34" charset="-128"/>
              </a:rPr>
              <a:t>eg. -12 mod 7 = -5 mod 7 = 2 mod 7 = 9 mod 7</a:t>
            </a:r>
            <a:r>
              <a:rPr lang="en-AU" sz="2000">
                <a:ea typeface="MS PGothic" panose="020B0600070205080204" pitchFamily="34" charset="-128"/>
              </a:rPr>
              <a:t> </a:t>
            </a:r>
          </a:p>
          <a:p>
            <a:pPr marL="342900" lvl="0" indent="-342900" eaLnBrk="1" hangingPunct="1">
              <a:lnSpc>
                <a:spcPct val="90000"/>
              </a:lnSpc>
            </a:pPr>
            <a:r>
              <a:rPr lang="en-AU" sz="2800" i="1">
                <a:ea typeface="MS PGothic" panose="020B0600070205080204" pitchFamily="34" charset="-128"/>
              </a:rPr>
              <a:t>a</a:t>
            </a:r>
            <a:r>
              <a:rPr lang="en-AU" sz="2800">
                <a:ea typeface="MS PGothic" panose="020B0600070205080204" pitchFamily="34" charset="-128"/>
              </a:rPr>
              <a:t> &amp; </a:t>
            </a:r>
            <a:r>
              <a:rPr lang="en-AU" sz="2800" i="1">
                <a:ea typeface="MS PGothic" panose="020B0600070205080204" pitchFamily="34" charset="-128"/>
              </a:rPr>
              <a:t>b</a:t>
            </a:r>
            <a:r>
              <a:rPr lang="en-AU" sz="2800">
                <a:ea typeface="MS PGothic" panose="020B0600070205080204" pitchFamily="34" charset="-128"/>
              </a:rPr>
              <a:t> are </a:t>
            </a:r>
            <a:r>
              <a:rPr lang="en-AU" sz="2800" b="1">
                <a:ea typeface="MS PGothic" panose="020B0600070205080204" pitchFamily="34" charset="-128"/>
              </a:rPr>
              <a:t>congruent</a:t>
            </a:r>
            <a:r>
              <a:rPr lang="en-AU" sz="2800">
                <a:ea typeface="MS PGothic" panose="020B0600070205080204" pitchFamily="34" charset="-128"/>
              </a:rPr>
              <a:t> if: </a:t>
            </a:r>
            <a:r>
              <a:rPr lang="en-AU" sz="2800">
                <a:latin typeface="Courier New" panose="02070309020205020404" charset="0"/>
                <a:ea typeface="MS PGothic" panose="020B0600070205080204" pitchFamily="34" charset="-128"/>
              </a:rPr>
              <a:t>a mod n = b mod n</a:t>
            </a:r>
            <a:r>
              <a:rPr lang="en-AU" sz="2800">
                <a:ea typeface="MS PGothic" panose="020B0600070205080204" pitchFamily="34" charset="-128"/>
              </a:rPr>
              <a:t> </a:t>
            </a:r>
          </a:p>
          <a:p>
            <a:pPr marL="742950" lvl="1" indent="-285750" eaLnBrk="1" hangingPunct="1">
              <a:lnSpc>
                <a:spcPct val="90000"/>
              </a:lnSpc>
            </a:pPr>
            <a:r>
              <a:rPr lang="en-AU" sz="2400">
                <a:ea typeface="MS PGothic" panose="020B0600070205080204" pitchFamily="34" charset="-128"/>
              </a:rPr>
              <a:t>when divided by </a:t>
            </a:r>
            <a:r>
              <a:rPr lang="en-AU" sz="2400" i="1">
                <a:ea typeface="MS PGothic" panose="020B0600070205080204" pitchFamily="34" charset="-128"/>
              </a:rPr>
              <a:t>n,</a:t>
            </a:r>
            <a:r>
              <a:rPr lang="en-AU" sz="2400">
                <a:ea typeface="MS PGothic" panose="020B0600070205080204" pitchFamily="34" charset="-128"/>
              </a:rPr>
              <a:t> a &amp; b have same remainder </a:t>
            </a:r>
          </a:p>
          <a:p>
            <a:pPr marL="742950" lvl="1" indent="-285750" eaLnBrk="1" hangingPunct="1">
              <a:lnSpc>
                <a:spcPct val="90000"/>
              </a:lnSpc>
            </a:pPr>
            <a:r>
              <a:rPr lang="en-AU" sz="2400">
                <a:ea typeface="MS PGothic" panose="020B0600070205080204" pitchFamily="34" charset="-128"/>
              </a:rPr>
              <a:t>eg. 100 = 34 mod 11 </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p:cNvSpPr>
          <p:nvPr>
            <p:ph type="title"/>
          </p:nvPr>
        </p:nvSpPr>
        <p:spPr>
          <a:xfrm>
            <a:off x="228600" y="277813"/>
            <a:ext cx="86868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Modular Arithmetic Operations</a:t>
            </a:r>
          </a:p>
        </p:txBody>
      </p:sp>
      <p:sp>
        <p:nvSpPr>
          <p:cNvPr id="17817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AU">
                <a:ea typeface="MS PGothic" panose="020B0600070205080204" pitchFamily="34" charset="-128"/>
              </a:rPr>
              <a:t>can perform arithmetic with residues</a:t>
            </a:r>
          </a:p>
          <a:p>
            <a:pPr marL="342900" lvl="0" indent="-342900" eaLnBrk="1" hangingPunct="1"/>
            <a:r>
              <a:rPr lang="en-AU">
                <a:ea typeface="MS PGothic" panose="020B0600070205080204" pitchFamily="34" charset="-128"/>
              </a:rPr>
              <a:t>uses a finite number of values, and loops back from either end</a:t>
            </a:r>
          </a:p>
          <a:p>
            <a:pPr marL="742950" lvl="1" indent="-285750" eaLnBrk="1" hangingPunct="1">
              <a:buFont typeface="Wingdings" panose="05000000000000000000" pitchFamily="2" charset="2"/>
              <a:buNone/>
            </a:pPr>
            <a:r>
              <a:rPr lang="en-US" altLang="en-US">
                <a:ea typeface="MS PGothic" panose="020B0600070205080204" pitchFamily="34" charset="-128"/>
              </a:rPr>
              <a:t>Z</a:t>
            </a:r>
            <a:r>
              <a:rPr lang="en-US" altLang="en-US" baseline="-25000">
                <a:ea typeface="MS PGothic" panose="020B0600070205080204" pitchFamily="34" charset="-128"/>
              </a:rPr>
              <a:t>n</a:t>
            </a:r>
            <a:r>
              <a:rPr lang="en-US" altLang="en-US">
                <a:ea typeface="MS PGothic" panose="020B0600070205080204" pitchFamily="34" charset="-128"/>
              </a:rPr>
              <a:t>   =  {0, 1, . . . , (</a:t>
            </a:r>
            <a:r>
              <a:rPr lang="en-US" altLang="en-US" i="1">
                <a:ea typeface="MS PGothic" panose="020B0600070205080204" pitchFamily="34" charset="-128"/>
              </a:rPr>
              <a:t>n – 1)}</a:t>
            </a:r>
            <a:endParaRPr lang="en-AU">
              <a:ea typeface="MS PGothic" panose="020B0600070205080204" pitchFamily="34" charset="-128"/>
            </a:endParaRPr>
          </a:p>
          <a:p>
            <a:pPr marL="342900" lvl="0" indent="-342900" eaLnBrk="1" hangingPunct="1"/>
            <a:r>
              <a:rPr lang="en-US" altLang="en-US">
                <a:ea typeface="MS PGothic" panose="020B0600070205080204" pitchFamily="34" charset="-128"/>
              </a:rPr>
              <a:t>modular arithmetic is when do addition &amp; multiplication and modulo reduce answer</a:t>
            </a:r>
          </a:p>
          <a:p>
            <a:pPr marL="342900" lvl="0" indent="-342900" eaLnBrk="1" hangingPunct="1"/>
            <a:r>
              <a:rPr lang="en-US" altLang="en-US">
                <a:ea typeface="MS PGothic" panose="020B0600070205080204" pitchFamily="34" charset="-128"/>
              </a:rPr>
              <a:t>can do reduction at any point, ie</a:t>
            </a:r>
          </a:p>
          <a:p>
            <a:pPr marL="742950" lvl="1" indent="-285750" eaLnBrk="1" hangingPunct="1"/>
            <a:r>
              <a:rPr lang="en-AU" sz="2400">
                <a:latin typeface="Courier New" panose="02070309020205020404" charset="0"/>
                <a:ea typeface="MS PGothic" panose="020B0600070205080204" pitchFamily="34" charset="-128"/>
              </a:rPr>
              <a:t>a+b mod n = [a mod n + b mod n] mod n</a:t>
            </a:r>
            <a:r>
              <a:rPr lang="en-AU">
                <a:ea typeface="MS PGothic" panose="020B0600070205080204" pitchFamily="34" charset="-128"/>
              </a:rPr>
              <a:t> </a:t>
            </a:r>
          </a:p>
          <a:p>
            <a:pPr marL="342900" lvl="0" indent="-342900" eaLnBrk="1" hangingPunct="1"/>
            <a:endParaRPr lang="en-AU">
              <a:ea typeface="MS PGothic" panose="020B0600070205080204" pitchFamily="34" charset="-128"/>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Objectives (</a:t>
            </a:r>
            <a:r>
              <a:rPr lang="en-IN" dirty="0" err="1"/>
              <a:t>Cont</a:t>
            </a:r>
            <a:r>
              <a:rPr lang="en-IN" dirty="0"/>
              <a:t>…)</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arenR" startAt="4"/>
            </a:pPr>
            <a:r>
              <a:rPr lang="en-IN" b="1" dirty="0">
                <a:solidFill>
                  <a:schemeClr val="tx2"/>
                </a:solidFill>
              </a:rPr>
              <a:t>Authenticity:</a:t>
            </a:r>
            <a:r>
              <a:rPr lang="en-IN" dirty="0"/>
              <a:t> </a:t>
            </a:r>
          </a:p>
          <a:p>
            <a:pPr lvl="1" indent="-342900" algn="just"/>
            <a:r>
              <a:rPr lang="en-IN" sz="2400" dirty="0"/>
              <a:t>The property of being genuine and being able to be verified and trusted; confidence in the validity of a transmission, a message, or message originator. </a:t>
            </a:r>
          </a:p>
          <a:p>
            <a:pPr lvl="1" indent="-342900" algn="just"/>
            <a:r>
              <a:rPr lang="en-IN" sz="2400" dirty="0"/>
              <a:t>This means verifying that each input arriving at the system came from a trusted source.</a:t>
            </a:r>
          </a:p>
          <a:p>
            <a:pPr marL="457200" indent="-457200">
              <a:buFont typeface="+mj-lt"/>
              <a:buAutoNum type="arabicParenR" startAt="4"/>
            </a:pPr>
            <a:r>
              <a:rPr lang="en-IN" b="1" dirty="0">
                <a:solidFill>
                  <a:schemeClr val="tx2"/>
                </a:solidFill>
              </a:rPr>
              <a:t>Accountability:</a:t>
            </a:r>
            <a:r>
              <a:rPr lang="en-IN" dirty="0"/>
              <a:t> </a:t>
            </a:r>
          </a:p>
          <a:p>
            <a:pPr lvl="1" algn="just"/>
            <a:r>
              <a:rPr lang="en-IN" sz="2400" dirty="0"/>
              <a:t>The security goal that generates the requirement for actions of an entity to be traced uniquely to that entity. </a:t>
            </a:r>
          </a:p>
          <a:p>
            <a:pPr lvl="1" algn="just"/>
            <a:r>
              <a:rPr lang="en-IN" sz="2400" dirty="0"/>
              <a:t>This supports nonrepudiation, deterrence, fault isolation, intrusion detection and prevention, and after-action recovery and legal action.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itle 1"/>
          <p:cNvSpPr>
            <a:spLocks noGrp="1"/>
          </p:cNvSpPr>
          <p:nvPr>
            <p:ph type="title"/>
          </p:nvPr>
        </p:nvSpPr>
        <p:spPr>
          <a:xfrm>
            <a:off x="304800" y="277813"/>
            <a:ext cx="85344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ea typeface="MS PGothic" panose="020B0600070205080204" pitchFamily="34" charset="-128"/>
              </a:rPr>
              <a:t>Modular Arithmetic Operations</a:t>
            </a:r>
            <a:endParaRPr lang="en-US" altLang="en-US">
              <a:ea typeface="MS PGothic" panose="020B0600070205080204" pitchFamily="34" charset="-128"/>
            </a:endParaRPr>
          </a:p>
        </p:txBody>
      </p:sp>
      <p:sp>
        <p:nvSpPr>
          <p:cNvPr id="180226" name="Content Placeholder 2"/>
          <p:cNvSpPr>
            <a:spLocks noGrp="1"/>
          </p:cNvSpPr>
          <p:nvPr>
            <p:ph idx="1"/>
          </p:nvPr>
        </p:nvSpPr>
        <p:spPr>
          <a:xfrm>
            <a:off x="457200" y="1676400"/>
            <a:ext cx="8229600" cy="47244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514350" lvl="0" indent="-514350" eaLnBrk="1" hangingPunct="1">
              <a:buAutoNum type="arabicPeriod"/>
            </a:pPr>
            <a:r>
              <a:rPr lang="en-US" altLang="en-US">
                <a:latin typeface="Courier New" panose="02070309020205020404" charset="0"/>
                <a:ea typeface="MS PGothic" panose="020B0600070205080204" pitchFamily="34" charset="-128"/>
              </a:rPr>
              <a:t>[(a mod n) + (b mod n)] mod n = (a + b) mod n  </a:t>
            </a:r>
          </a:p>
          <a:p>
            <a:pPr marL="514350" lvl="0" indent="-514350" eaLnBrk="1" hangingPunct="1">
              <a:buAutoNum type="arabicPeriod"/>
            </a:pPr>
            <a:r>
              <a:rPr lang="en-US" altLang="en-US">
                <a:latin typeface="Courier New" panose="02070309020205020404" charset="0"/>
                <a:ea typeface="MS PGothic" panose="020B0600070205080204" pitchFamily="34" charset="-128"/>
              </a:rPr>
              <a:t>[(a mod n) – (b mod n)] mod n = (a – b) mod n  </a:t>
            </a:r>
          </a:p>
          <a:p>
            <a:pPr marL="514350" lvl="0" indent="-514350" eaLnBrk="1" hangingPunct="1">
              <a:buAutoNum type="arabicPeriod"/>
            </a:pPr>
            <a:r>
              <a:rPr lang="en-US" altLang="en-US">
                <a:latin typeface="Courier New" panose="02070309020205020404" charset="0"/>
                <a:ea typeface="MS PGothic" panose="020B0600070205080204" pitchFamily="34" charset="-128"/>
              </a:rPr>
              <a:t>[(a mod n) x (b mod n)] mod n = (a x b) mod n</a:t>
            </a:r>
          </a:p>
          <a:p>
            <a:pPr marL="742950" lvl="1" indent="-285750" eaLnBrk="1" hangingPunct="1">
              <a:buFont typeface="Wingdings" panose="05000000000000000000" pitchFamily="2" charset="2"/>
              <a:buNone/>
            </a:pPr>
            <a:r>
              <a:rPr lang="en-US" altLang="en-US" sz="1600">
                <a:ea typeface="MS PGothic" panose="020B0600070205080204" pitchFamily="34" charset="-128"/>
              </a:rPr>
              <a:t>e.g.</a:t>
            </a:r>
          </a:p>
          <a:p>
            <a:pPr marL="742950" lvl="1" indent="-285750" eaLnBrk="1" hangingPunct="1">
              <a:buFont typeface="Wingdings" panose="05000000000000000000" pitchFamily="2" charset="2"/>
              <a:buNone/>
            </a:pPr>
            <a:r>
              <a:rPr lang="en-US" altLang="en-US" sz="1600">
                <a:ea typeface="MS PGothic" panose="020B0600070205080204" pitchFamily="34" charset="-128"/>
              </a:rPr>
              <a:t>[(11 mod 8) + (15 mod 8)] mod 8 = 10 mod 8 = 2 (11 + 15) mod 8 = 26 mod 8 = 2</a:t>
            </a:r>
          </a:p>
          <a:p>
            <a:pPr marL="742950" lvl="1" indent="-285750" eaLnBrk="1" hangingPunct="1">
              <a:buFont typeface="Wingdings" panose="05000000000000000000" pitchFamily="2" charset="2"/>
              <a:buNone/>
            </a:pPr>
            <a:r>
              <a:rPr lang="en-US" altLang="en-US" sz="1600">
                <a:ea typeface="MS PGothic" panose="020B0600070205080204" pitchFamily="34" charset="-128"/>
              </a:rPr>
              <a:t>[(11 mod 8) – (15 mod 8)] mod 8 = –4 mod 8 = 4 (11 – 15) mod 8 = –4 mod 8 = 4 </a:t>
            </a:r>
          </a:p>
          <a:p>
            <a:pPr marL="742950" lvl="1" indent="-285750" eaLnBrk="1" hangingPunct="1">
              <a:buFont typeface="Wingdings" panose="05000000000000000000" pitchFamily="2" charset="2"/>
              <a:buNone/>
            </a:pPr>
            <a:r>
              <a:rPr lang="en-US" altLang="en-US" sz="1600">
                <a:ea typeface="MS PGothic" panose="020B0600070205080204" pitchFamily="34" charset="-128"/>
              </a:rPr>
              <a:t>[(11 mod 8) x (15 mod 8)] mod 8 = 21 mod 8 = 5 (11 x 15) mod 8 = 165 mod 8 = 5</a:t>
            </a:r>
          </a:p>
          <a:p>
            <a:pPr marL="742950" lvl="1" indent="-285750" eaLnBrk="1" hangingPunct="1">
              <a:buFont typeface="Wingdings" panose="05000000000000000000" pitchFamily="2" charset="2"/>
              <a:buNone/>
            </a:pPr>
            <a:endParaRPr lang="en-US" altLang="en-US">
              <a:latin typeface="Courier New" panose="02070309020205020404"/>
              <a:ea typeface="MS PGothic" panose="020B0600070205080204" pitchFamily="34" charset="-128"/>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Modulo 8 Addition Example</a:t>
            </a:r>
            <a:endParaRPr lang="en-AU">
              <a:ea typeface="MS PGothic" panose="020B0600070205080204" pitchFamily="34" charset="-128"/>
            </a:endParaRPr>
          </a:p>
        </p:txBody>
      </p:sp>
      <p:sp>
        <p:nvSpPr>
          <p:cNvPr id="182274" name="Text Box 4"/>
          <p:cNvSpPr/>
          <p:nvPr/>
        </p:nvSpPr>
        <p:spPr>
          <a:xfrm>
            <a:off x="914400" y="1295400"/>
            <a:ext cx="1371600" cy="366713"/>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ct val="50000"/>
              </a:spcBef>
            </a:pPr>
            <a:endParaRPr lang="en-US" altLang="en-US"/>
          </a:p>
        </p:txBody>
      </p:sp>
      <p:graphicFrame>
        <p:nvGraphicFramePr>
          <p:cNvPr id="182275" name="Group 505"/>
          <p:cNvGraphicFramePr>
            <a:graphicFrameLocks noGrp="1"/>
          </p:cNvGraphicFramePr>
          <p:nvPr/>
        </p:nvGraphicFramePr>
        <p:xfrm>
          <a:off x="2438400" y="1371600"/>
          <a:ext cx="3676647" cy="5000625"/>
        </p:xfrm>
        <a:graphic>
          <a:graphicData uri="http://schemas.openxmlformats.org/drawingml/2006/table">
            <a:tbl>
              <a:tblPr/>
              <a:tblGrid>
                <a:gridCol w="384175">
                  <a:extLst>
                    <a:ext uri="{9D8B030D-6E8A-4147-A177-3AD203B41FA5}">
                      <a16:colId xmlns:a16="http://schemas.microsoft.com/office/drawing/2014/main" val="20000"/>
                    </a:ext>
                  </a:extLst>
                </a:gridCol>
                <a:gridCol w="411162">
                  <a:extLst>
                    <a:ext uri="{9D8B030D-6E8A-4147-A177-3AD203B41FA5}">
                      <a16:colId xmlns:a16="http://schemas.microsoft.com/office/drawing/2014/main" val="20001"/>
                    </a:ext>
                  </a:extLst>
                </a:gridCol>
                <a:gridCol w="411162">
                  <a:extLst>
                    <a:ext uri="{9D8B030D-6E8A-4147-A177-3AD203B41FA5}">
                      <a16:colId xmlns:a16="http://schemas.microsoft.com/office/drawing/2014/main" val="20002"/>
                    </a:ext>
                  </a:extLst>
                </a:gridCol>
                <a:gridCol w="412750">
                  <a:extLst>
                    <a:ext uri="{9D8B030D-6E8A-4147-A177-3AD203B41FA5}">
                      <a16:colId xmlns:a16="http://schemas.microsoft.com/office/drawing/2014/main" val="20003"/>
                    </a:ext>
                  </a:extLst>
                </a:gridCol>
                <a:gridCol w="411162">
                  <a:extLst>
                    <a:ext uri="{9D8B030D-6E8A-4147-A177-3AD203B41FA5}">
                      <a16:colId xmlns:a16="http://schemas.microsoft.com/office/drawing/2014/main" val="20004"/>
                    </a:ext>
                  </a:extLst>
                </a:gridCol>
                <a:gridCol w="411162">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gridCol w="411162">
                  <a:extLst>
                    <a:ext uri="{9D8B030D-6E8A-4147-A177-3AD203B41FA5}">
                      <a16:colId xmlns:a16="http://schemas.microsoft.com/office/drawing/2014/main" val="20007"/>
                    </a:ext>
                  </a:extLst>
                </a:gridCol>
                <a:gridCol w="412750">
                  <a:extLst>
                    <a:ext uri="{9D8B030D-6E8A-4147-A177-3AD203B41FA5}">
                      <a16:colId xmlns:a16="http://schemas.microsoft.com/office/drawing/2014/main" val="20008"/>
                    </a:ext>
                  </a:extLst>
                </a:gridCol>
              </a:tblGrid>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extLst>
                  <a:ext uri="{0D108BD9-81ED-4DB2-BD59-A6C34878D82A}">
                    <a16:rowId xmlns:a16="http://schemas.microsoft.com/office/drawing/2014/main" val="10000"/>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1"/>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2"/>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3"/>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4"/>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5"/>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6"/>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7"/>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Modulo 8 Multiplication</a:t>
            </a:r>
            <a:endParaRPr lang="en-AU">
              <a:ea typeface="MS PGothic" panose="020B0600070205080204" pitchFamily="34" charset="-128"/>
            </a:endParaRPr>
          </a:p>
        </p:txBody>
      </p:sp>
      <p:sp>
        <p:nvSpPr>
          <p:cNvPr id="184322" name="Text Box 4"/>
          <p:cNvSpPr/>
          <p:nvPr/>
        </p:nvSpPr>
        <p:spPr>
          <a:xfrm>
            <a:off x="914400" y="1295400"/>
            <a:ext cx="1371600" cy="366713"/>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ct val="50000"/>
              </a:spcBef>
            </a:pPr>
            <a:endParaRPr lang="en-US" altLang="en-US"/>
          </a:p>
        </p:txBody>
      </p:sp>
      <p:graphicFrame>
        <p:nvGraphicFramePr>
          <p:cNvPr id="184323" name="Group 505"/>
          <p:cNvGraphicFramePr>
            <a:graphicFrameLocks noGrp="1"/>
          </p:cNvGraphicFramePr>
          <p:nvPr/>
        </p:nvGraphicFramePr>
        <p:xfrm>
          <a:off x="2438400" y="1371600"/>
          <a:ext cx="3676647" cy="5000625"/>
        </p:xfrm>
        <a:graphic>
          <a:graphicData uri="http://schemas.openxmlformats.org/drawingml/2006/table">
            <a:tbl>
              <a:tblPr/>
              <a:tblGrid>
                <a:gridCol w="384175">
                  <a:extLst>
                    <a:ext uri="{9D8B030D-6E8A-4147-A177-3AD203B41FA5}">
                      <a16:colId xmlns:a16="http://schemas.microsoft.com/office/drawing/2014/main" val="20000"/>
                    </a:ext>
                  </a:extLst>
                </a:gridCol>
                <a:gridCol w="411162">
                  <a:extLst>
                    <a:ext uri="{9D8B030D-6E8A-4147-A177-3AD203B41FA5}">
                      <a16:colId xmlns:a16="http://schemas.microsoft.com/office/drawing/2014/main" val="20001"/>
                    </a:ext>
                  </a:extLst>
                </a:gridCol>
                <a:gridCol w="411162">
                  <a:extLst>
                    <a:ext uri="{9D8B030D-6E8A-4147-A177-3AD203B41FA5}">
                      <a16:colId xmlns:a16="http://schemas.microsoft.com/office/drawing/2014/main" val="20002"/>
                    </a:ext>
                  </a:extLst>
                </a:gridCol>
                <a:gridCol w="412750">
                  <a:extLst>
                    <a:ext uri="{9D8B030D-6E8A-4147-A177-3AD203B41FA5}">
                      <a16:colId xmlns:a16="http://schemas.microsoft.com/office/drawing/2014/main" val="20003"/>
                    </a:ext>
                  </a:extLst>
                </a:gridCol>
                <a:gridCol w="411162">
                  <a:extLst>
                    <a:ext uri="{9D8B030D-6E8A-4147-A177-3AD203B41FA5}">
                      <a16:colId xmlns:a16="http://schemas.microsoft.com/office/drawing/2014/main" val="20004"/>
                    </a:ext>
                  </a:extLst>
                </a:gridCol>
                <a:gridCol w="411162">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gridCol w="411162">
                  <a:extLst>
                    <a:ext uri="{9D8B030D-6E8A-4147-A177-3AD203B41FA5}">
                      <a16:colId xmlns:a16="http://schemas.microsoft.com/office/drawing/2014/main" val="20007"/>
                    </a:ext>
                  </a:extLst>
                </a:gridCol>
                <a:gridCol w="412750">
                  <a:extLst>
                    <a:ext uri="{9D8B030D-6E8A-4147-A177-3AD203B41FA5}">
                      <a16:colId xmlns:a16="http://schemas.microsoft.com/office/drawing/2014/main" val="20008"/>
                    </a:ext>
                  </a:extLst>
                </a:gridCol>
              </a:tblGrid>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extLst>
                  <a:ext uri="{0D108BD9-81ED-4DB2-BD59-A6C34878D82A}">
                    <a16:rowId xmlns:a16="http://schemas.microsoft.com/office/drawing/2014/main" val="10000"/>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1"/>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2"/>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3"/>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4"/>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5"/>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6"/>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7"/>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7</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ea typeface="MS PGothic" panose="020B0600070205080204" pitchFamily="34" charset="-128"/>
              </a:rPr>
              <a:t>Modular Arithmetic Properties</a:t>
            </a:r>
            <a:endParaRPr lang="en-US" altLang="en-US">
              <a:ea typeface="MS PGothic" panose="020B0600070205080204" pitchFamily="34" charset="-128"/>
            </a:endParaRPr>
          </a:p>
        </p:txBody>
      </p:sp>
      <p:pic>
        <p:nvPicPr>
          <p:cNvPr id="186370" name="Picture 3"/>
          <p:cNvPicPr>
            <a:picLocks noChangeAspect="1"/>
          </p:cNvPicPr>
          <p:nvPr/>
        </p:nvPicPr>
        <p:blipFill>
          <a:blip r:embed="rId3"/>
          <a:stretch>
            <a:fillRect/>
          </a:stretch>
        </p:blipFill>
        <p:spPr>
          <a:xfrm>
            <a:off x="228600" y="2133600"/>
            <a:ext cx="8515350" cy="3867150"/>
          </a:xfrm>
          <a:prstGeom prst="rect">
            <a:avLst/>
          </a:prstGeom>
          <a:noFill/>
          <a:ln>
            <a:noFill/>
            <a:miter lim="800000"/>
            <a:headEnd/>
            <a:tailEnd/>
          </a:ln>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rot="16200000">
            <a:off x="1259898" y="25111"/>
            <a:ext cx="6679190" cy="6732876"/>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rot="5400000">
            <a:off x="1198418" y="4330"/>
            <a:ext cx="6858000" cy="6745865"/>
          </a:xfrm>
          <a:prstGeom prst="rect">
            <a:avLst/>
          </a:prstGeom>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780068" cy="6858000"/>
          </a:xfrm>
          <a:prstGeom prst="rect">
            <a:avLst/>
          </a:prstGeo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763616" cy="6858000"/>
          </a:xfrm>
          <a:prstGeom prst="rect">
            <a:avLst/>
          </a:prstGeom>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41115" cy="6858000"/>
          </a:xfrm>
          <a:prstGeom prst="rect">
            <a:avLst/>
          </a:prstGeom>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b="70000"/>
          <a:stretch>
            <a:fillRect/>
          </a:stretch>
        </p:blipFill>
        <p:spPr>
          <a:xfrm>
            <a:off x="0" y="1905000"/>
            <a:ext cx="8915400" cy="304800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Threat and Attack</a:t>
            </a:r>
          </a:p>
        </p:txBody>
      </p:sp>
      <p:sp>
        <p:nvSpPr>
          <p:cNvPr id="3" name="Content Placeholder 2"/>
          <p:cNvSpPr>
            <a:spLocks noGrp="1"/>
          </p:cNvSpPr>
          <p:nvPr>
            <p:ph idx="1"/>
          </p:nvPr>
        </p:nvSpPr>
        <p:spPr/>
        <p:txBody>
          <a:bodyPr>
            <a:normAutofit fontScale="92500" lnSpcReduction="10000"/>
          </a:bodyPr>
          <a:lstStyle/>
          <a:p>
            <a:r>
              <a:rPr lang="en-IN" b="1" dirty="0">
                <a:solidFill>
                  <a:schemeClr val="tx2"/>
                </a:solidFill>
              </a:rPr>
              <a:t>Threat:</a:t>
            </a:r>
            <a:r>
              <a:rPr lang="en-IN" dirty="0"/>
              <a:t> A potential for violation of security, which exists when there is a circumstance, capability, action, or  event that could crack security and cause harm. That is, a threat is a possible danger that might exploit a vulnerability.</a:t>
            </a:r>
          </a:p>
          <a:p>
            <a:r>
              <a:rPr lang="en-IN" b="1" dirty="0">
                <a:solidFill>
                  <a:schemeClr val="tx2"/>
                </a:solidFill>
              </a:rPr>
              <a:t>Attack:</a:t>
            </a:r>
            <a:r>
              <a:rPr lang="en-IN" dirty="0"/>
              <a:t> An violation on system security that derives from an intelligent threat; that is, an intelligent act that is a calculated attempt to avoid security services and violate the security policy of a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l="8333" t="28889" b="41111"/>
          <a:stretch>
            <a:fillRect/>
          </a:stretch>
        </p:blipFill>
        <p:spPr>
          <a:xfrm>
            <a:off x="0" y="1219200"/>
            <a:ext cx="9144000" cy="34290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l="6775" t="58889"/>
          <a:stretch>
            <a:fillRect/>
          </a:stretch>
        </p:blipFill>
        <p:spPr>
          <a:xfrm>
            <a:off x="0" y="685800"/>
            <a:ext cx="8915400" cy="4267200"/>
          </a:xfrm>
          <a:prstGeom prst="rect">
            <a:avLst/>
          </a:prstGeom>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rot="16200000">
            <a:off x="1251672" y="188335"/>
            <a:ext cx="6705600" cy="6537181"/>
          </a:xfrm>
          <a:prstGeom prst="rect">
            <a:avLst/>
          </a:prstGeom>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l="13469" b="71111"/>
          <a:stretch>
            <a:fillRect/>
          </a:stretch>
        </p:blipFill>
        <p:spPr>
          <a:xfrm>
            <a:off x="0" y="1219200"/>
            <a:ext cx="9144000" cy="3276600"/>
          </a:xfrm>
          <a:prstGeom prst="rect">
            <a:avLst/>
          </a:prstGeom>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l="4490" t="27778" r="18061" b="41111"/>
          <a:stretch>
            <a:fillRect/>
          </a:stretch>
        </p:blipFill>
        <p:spPr>
          <a:xfrm>
            <a:off x="0" y="1828800"/>
            <a:ext cx="9144000" cy="3657600"/>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l="3367" t="60000" r="3469" b="4444"/>
          <a:stretch>
            <a:fillRect/>
          </a:stretch>
        </p:blipFill>
        <p:spPr>
          <a:xfrm>
            <a:off x="76200" y="1066800"/>
            <a:ext cx="8915400" cy="4267200"/>
          </a:xfrm>
          <a:prstGeom prst="rect">
            <a:avLst/>
          </a:prstGeom>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b="41111"/>
          <a:stretch>
            <a:fillRect/>
          </a:stretch>
        </p:blipFill>
        <p:spPr>
          <a:xfrm>
            <a:off x="0" y="0"/>
            <a:ext cx="8839200" cy="5562600"/>
          </a:xfrm>
          <a:prstGeom prst="rect">
            <a:avLst/>
          </a:prstGeom>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t="60000" r="21288" b="5556"/>
          <a:stretch>
            <a:fillRect/>
          </a:stretch>
        </p:blipFill>
        <p:spPr>
          <a:xfrm>
            <a:off x="152400" y="1676400"/>
            <a:ext cx="8534400" cy="3886200"/>
          </a:xfrm>
          <a:prstGeom prst="rect">
            <a:avLst/>
          </a:prstGeom>
        </p:spPr>
      </p:pic>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47609" cy="6858000"/>
          </a:xfrm>
          <a:prstGeom prst="rect">
            <a:avLst/>
          </a:prstGeom>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30724" cy="685800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Computer Security</a:t>
            </a:r>
            <a:endParaRPr lang="en-AU">
              <a:ea typeface="MS PGothic" panose="020B0600070205080204" pitchFamily="34" charset="-128"/>
            </a:endParaRPr>
          </a:p>
        </p:txBody>
      </p:sp>
      <p:sp>
        <p:nvSpPr>
          <p:cNvPr id="13314" name="Rectangle 3"/>
          <p:cNvSpPr>
            <a:spLocks noGrp="1" noChangeArrowheads="1"/>
          </p:cNvSpPr>
          <p:nvPr>
            <p:ph idx="1"/>
          </p:nvPr>
        </p:nvSpPr>
        <p:spPr>
          <a:xfrm>
            <a:off x="457200" y="1676400"/>
            <a:ext cx="8229600" cy="4953000"/>
          </a:xfrm>
          <a:prstGeom prst="rect">
            <a:avLst/>
          </a:prstGeom>
        </p:spPr>
        <p:txBody>
          <a:bodyPr vert="horz" wrap="square" lIns="91440" tIns="45720" rIns="91440" bIns="45720" numCol="1" rtlCol="0" anchor="t" anchorCtr="0" compatLnSpc="1">
            <a:normAutofit lnSpcReduction="1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the protection afforded to an automated information system </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in order to attain the applicable objectives of preserving the </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confidentiality – student grades</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integrity – patient information</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availability – authentication service</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information system resources </a:t>
            </a:r>
          </a:p>
          <a:p>
            <a:pPr marL="742950" marR="0" lvl="1" indent="-28575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(includes hardware, software, firmware, information/data, and telecommunications)</a:t>
            </a: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58000" cy="6858000"/>
          </a:xfrm>
          <a:prstGeom prst="rect">
            <a:avLst/>
          </a:prstGeom>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15137" cy="6776605"/>
          </a:xfrm>
          <a:prstGeom prst="rect">
            <a:avLst/>
          </a:prstGeom>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0"/>
            <a:ext cx="6832889" cy="6718589"/>
          </a:xfrm>
          <a:prstGeom prst="rect">
            <a:avLst/>
          </a:prstGeom>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Group</a:t>
            </a:r>
            <a:endParaRPr lang="en-AU">
              <a:ea typeface="MS PGothic" panose="020B0600070205080204" pitchFamily="34" charset="-128"/>
            </a:endParaRPr>
          </a:p>
        </p:txBody>
      </p:sp>
      <p:sp>
        <p:nvSpPr>
          <p:cNvPr id="188418" name="Rectangle 3"/>
          <p:cNvSpPr>
            <a:spLocks noGrp="1"/>
          </p:cNvSpPr>
          <p:nvPr>
            <p:ph idx="1"/>
          </p:nvPr>
        </p:nvSpPr>
        <p:spPr>
          <a:xfrm>
            <a:off x="457200" y="1524000"/>
            <a:ext cx="8229600" cy="50292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a:ea typeface="MS PGothic" panose="020B0600070205080204" pitchFamily="34" charset="-128"/>
              </a:rPr>
              <a:t>a set of elements or “numbers”</a:t>
            </a:r>
          </a:p>
          <a:p>
            <a:pPr marL="742950" lvl="1" indent="-285750" eaLnBrk="1" hangingPunct="1">
              <a:lnSpc>
                <a:spcPct val="90000"/>
              </a:lnSpc>
            </a:pPr>
            <a:r>
              <a:rPr lang="en-AU">
                <a:ea typeface="MS PGothic" panose="020B0600070205080204" pitchFamily="34" charset="-128"/>
              </a:rPr>
              <a:t>may be finite or infinite</a:t>
            </a:r>
          </a:p>
          <a:p>
            <a:pPr marL="342900" lvl="0" indent="-342900" eaLnBrk="1" hangingPunct="1">
              <a:lnSpc>
                <a:spcPct val="90000"/>
              </a:lnSpc>
            </a:pPr>
            <a:r>
              <a:rPr lang="en-AU">
                <a:ea typeface="MS PGothic" panose="020B0600070205080204" pitchFamily="34" charset="-128"/>
              </a:rPr>
              <a:t>with some operation whose result is also in the set (closure) </a:t>
            </a:r>
          </a:p>
          <a:p>
            <a:pPr marL="342900" lvl="0" indent="-342900" eaLnBrk="1" hangingPunct="1">
              <a:lnSpc>
                <a:spcPct val="90000"/>
              </a:lnSpc>
            </a:pPr>
            <a:r>
              <a:rPr lang="en-AU">
                <a:ea typeface="MS PGothic" panose="020B0600070205080204" pitchFamily="34" charset="-128"/>
              </a:rPr>
              <a:t>obeys:</a:t>
            </a:r>
          </a:p>
          <a:p>
            <a:pPr marL="742950" lvl="1" indent="-285750" eaLnBrk="1" hangingPunct="1">
              <a:lnSpc>
                <a:spcPct val="90000"/>
              </a:lnSpc>
            </a:pPr>
            <a:r>
              <a:rPr lang="en-AU">
                <a:ea typeface="MS PGothic" panose="020B0600070205080204" pitchFamily="34" charset="-128"/>
              </a:rPr>
              <a:t>associative law:	</a:t>
            </a:r>
            <a:r>
              <a:rPr lang="en-AU">
                <a:latin typeface="Courier New" panose="02070309020205020404" charset="0"/>
                <a:ea typeface="MS PGothic" panose="020B0600070205080204" pitchFamily="34" charset="-128"/>
              </a:rPr>
              <a:t>(a.b).c = a.(b.c)</a:t>
            </a:r>
            <a:r>
              <a:rPr lang="en-AU">
                <a:ea typeface="MS PGothic" panose="020B0600070205080204" pitchFamily="34" charset="-128"/>
              </a:rPr>
              <a:t> </a:t>
            </a:r>
          </a:p>
          <a:p>
            <a:pPr marL="742950" lvl="1" indent="-285750" eaLnBrk="1" hangingPunct="1">
              <a:lnSpc>
                <a:spcPct val="90000"/>
              </a:lnSpc>
            </a:pPr>
            <a:r>
              <a:rPr lang="en-AU">
                <a:ea typeface="MS PGothic" panose="020B0600070205080204" pitchFamily="34" charset="-128"/>
              </a:rPr>
              <a:t>has identity </a:t>
            </a:r>
            <a:r>
              <a:rPr lang="en-AU">
                <a:latin typeface="Courier New" panose="02070309020205020404" charset="0"/>
                <a:ea typeface="MS PGothic" panose="020B0600070205080204" pitchFamily="34" charset="-128"/>
              </a:rPr>
              <a:t>e</a:t>
            </a:r>
            <a:r>
              <a:rPr lang="en-AU">
                <a:ea typeface="MS PGothic" panose="020B0600070205080204" pitchFamily="34" charset="-128"/>
              </a:rPr>
              <a:t>:	</a:t>
            </a:r>
            <a:r>
              <a:rPr lang="en-AU">
                <a:latin typeface="Courier New" panose="02070309020205020404" charset="0"/>
                <a:ea typeface="MS PGothic" panose="020B0600070205080204" pitchFamily="34" charset="-128"/>
              </a:rPr>
              <a:t>e.a = a.e = a</a:t>
            </a:r>
            <a:r>
              <a:rPr lang="en-AU">
                <a:ea typeface="MS PGothic" panose="020B0600070205080204" pitchFamily="34" charset="-128"/>
              </a:rPr>
              <a:t> </a:t>
            </a:r>
          </a:p>
          <a:p>
            <a:pPr marL="742950" lvl="1" indent="-285750" eaLnBrk="1" hangingPunct="1">
              <a:lnSpc>
                <a:spcPct val="90000"/>
              </a:lnSpc>
            </a:pPr>
            <a:r>
              <a:rPr lang="en-AU">
                <a:ea typeface="MS PGothic" panose="020B0600070205080204" pitchFamily="34" charset="-128"/>
              </a:rPr>
              <a:t>has inverses </a:t>
            </a:r>
            <a:r>
              <a:rPr lang="en-AU">
                <a:latin typeface="Courier New" panose="02070309020205020404" charset="0"/>
                <a:ea typeface="MS PGothic" panose="020B0600070205080204" pitchFamily="34" charset="-128"/>
              </a:rPr>
              <a:t>a</a:t>
            </a:r>
            <a:r>
              <a:rPr lang="en-AU" baseline="30000">
                <a:latin typeface="Courier New" panose="02070309020205020404" charset="0"/>
                <a:ea typeface="MS PGothic" panose="020B0600070205080204" pitchFamily="34" charset="-128"/>
              </a:rPr>
              <a:t>-1</a:t>
            </a:r>
            <a:r>
              <a:rPr lang="en-AU">
                <a:ea typeface="MS PGothic" panose="020B0600070205080204" pitchFamily="34" charset="-128"/>
              </a:rPr>
              <a:t>:	</a:t>
            </a:r>
            <a:r>
              <a:rPr lang="en-AU">
                <a:latin typeface="Courier New" panose="02070309020205020404" charset="0"/>
                <a:ea typeface="MS PGothic" panose="020B0600070205080204" pitchFamily="34" charset="-128"/>
              </a:rPr>
              <a:t>a.a</a:t>
            </a:r>
            <a:r>
              <a:rPr lang="en-AU" baseline="30000">
                <a:latin typeface="Courier New" panose="02070309020205020404" charset="0"/>
                <a:ea typeface="MS PGothic" panose="020B0600070205080204" pitchFamily="34" charset="-128"/>
              </a:rPr>
              <a:t>-1</a:t>
            </a:r>
            <a:r>
              <a:rPr lang="en-AU">
                <a:latin typeface="Courier New" panose="02070309020205020404" charset="0"/>
                <a:ea typeface="MS PGothic" panose="020B0600070205080204" pitchFamily="34" charset="-128"/>
              </a:rPr>
              <a:t> = e</a:t>
            </a:r>
          </a:p>
          <a:p>
            <a:pPr marL="342900" lvl="0" indent="-342900" eaLnBrk="1" hangingPunct="1">
              <a:lnSpc>
                <a:spcPct val="90000"/>
              </a:lnSpc>
            </a:pPr>
            <a:r>
              <a:rPr lang="en-AU">
                <a:ea typeface="MS PGothic" panose="020B0600070205080204" pitchFamily="34" charset="-128"/>
              </a:rPr>
              <a:t>if commutative 	</a:t>
            </a:r>
            <a:r>
              <a:rPr lang="en-AU">
                <a:latin typeface="Courier New" panose="02070309020205020404" charset="0"/>
                <a:ea typeface="MS PGothic" panose="020B0600070205080204" pitchFamily="34" charset="-128"/>
              </a:rPr>
              <a:t>a.b = b.a</a:t>
            </a:r>
            <a:r>
              <a:rPr lang="en-AU">
                <a:ea typeface="MS PGothic" panose="020B0600070205080204" pitchFamily="34" charset="-128"/>
              </a:rPr>
              <a:t> </a:t>
            </a:r>
          </a:p>
          <a:p>
            <a:pPr marL="742950" lvl="1" indent="-285750" eaLnBrk="1" hangingPunct="1">
              <a:lnSpc>
                <a:spcPct val="90000"/>
              </a:lnSpc>
            </a:pPr>
            <a:r>
              <a:rPr lang="en-AU">
                <a:ea typeface="MS PGothic" panose="020B0600070205080204" pitchFamily="34" charset="-128"/>
              </a:rPr>
              <a:t>then forms an </a:t>
            </a:r>
            <a:r>
              <a:rPr lang="en-AU" b="1">
                <a:ea typeface="MS PGothic" panose="020B0600070205080204" pitchFamily="34" charset="-128"/>
              </a:rPr>
              <a:t>abelian group</a:t>
            </a:r>
            <a:endParaRPr lang="en-AU">
              <a:ea typeface="MS PGothic" panose="020B0600070205080204" pitchFamily="34" charset="-128"/>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Cyclic Group</a:t>
            </a:r>
            <a:endParaRPr lang="en-AU">
              <a:ea typeface="MS PGothic" panose="020B0600070205080204" pitchFamily="34" charset="-128"/>
            </a:endParaRPr>
          </a:p>
        </p:txBody>
      </p:sp>
      <p:sp>
        <p:nvSpPr>
          <p:cNvPr id="19046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define </a:t>
            </a:r>
            <a:r>
              <a:rPr lang="en-US" altLang="en-US" b="1">
                <a:ea typeface="MS PGothic" panose="020B0600070205080204" pitchFamily="34" charset="-128"/>
              </a:rPr>
              <a:t>exponentiation</a:t>
            </a:r>
            <a:r>
              <a:rPr lang="en-US" altLang="en-US">
                <a:ea typeface="MS PGothic" panose="020B0600070205080204" pitchFamily="34" charset="-128"/>
              </a:rPr>
              <a:t> as repeated application of operator</a:t>
            </a:r>
          </a:p>
          <a:p>
            <a:pPr marL="742950" lvl="1" indent="-285750" eaLnBrk="1" hangingPunct="1"/>
            <a:r>
              <a:rPr lang="en-US" altLang="en-US">
                <a:ea typeface="MS PGothic" panose="020B0600070205080204" pitchFamily="34" charset="-128"/>
              </a:rPr>
              <a:t>example:	 </a:t>
            </a:r>
            <a:r>
              <a:rPr lang="en-AU">
                <a:latin typeface="Courier New" panose="02070309020205020404" charset="0"/>
                <a:ea typeface="MS PGothic" panose="020B0600070205080204" pitchFamily="34" charset="-128"/>
              </a:rPr>
              <a:t>a</a:t>
            </a:r>
            <a:r>
              <a:rPr lang="en-AU" baseline="30000">
                <a:latin typeface="Courier New" panose="02070309020205020404" charset="0"/>
                <a:ea typeface="MS PGothic" panose="020B0600070205080204" pitchFamily="34" charset="-128"/>
              </a:rPr>
              <a:t>3</a:t>
            </a:r>
            <a:r>
              <a:rPr lang="en-AU">
                <a:latin typeface="Courier New" panose="02070309020205020404" charset="0"/>
                <a:ea typeface="MS PGothic" panose="020B0600070205080204" pitchFamily="34" charset="-128"/>
              </a:rPr>
              <a:t> = a.a.a</a:t>
            </a:r>
          </a:p>
          <a:p>
            <a:pPr marL="342900" lvl="0" indent="-342900" eaLnBrk="1" hangingPunct="1"/>
            <a:r>
              <a:rPr lang="en-US" altLang="en-US">
                <a:ea typeface="MS PGothic" panose="020B0600070205080204" pitchFamily="34" charset="-128"/>
              </a:rPr>
              <a:t>and let identity be:	 </a:t>
            </a:r>
            <a:r>
              <a:rPr lang="en-US" altLang="en-US">
                <a:latin typeface="Courier New" panose="02070309020205020404" charset="0"/>
                <a:ea typeface="MS PGothic" panose="020B0600070205080204" pitchFamily="34" charset="-128"/>
              </a:rPr>
              <a:t>e=</a:t>
            </a:r>
            <a:r>
              <a:rPr lang="en-AU">
                <a:latin typeface="Courier New" panose="02070309020205020404" charset="0"/>
                <a:ea typeface="MS PGothic" panose="020B0600070205080204" pitchFamily="34" charset="-128"/>
              </a:rPr>
              <a:t>a</a:t>
            </a:r>
            <a:r>
              <a:rPr lang="en-AU" baseline="30000">
                <a:latin typeface="Courier New" panose="02070309020205020404" charset="0"/>
                <a:ea typeface="MS PGothic" panose="020B0600070205080204" pitchFamily="34" charset="-128"/>
              </a:rPr>
              <a:t>0</a:t>
            </a:r>
            <a:endParaRPr lang="en-US" altLang="en-US">
              <a:ea typeface="MS PGothic" panose="020B0600070205080204" pitchFamily="34" charset="-128"/>
            </a:endParaRPr>
          </a:p>
          <a:p>
            <a:pPr marL="342900" lvl="0" indent="-342900" eaLnBrk="1" hangingPunct="1"/>
            <a:r>
              <a:rPr lang="en-US" altLang="en-US">
                <a:ea typeface="MS PGothic" panose="020B0600070205080204" pitchFamily="34" charset="-128"/>
              </a:rPr>
              <a:t>a group is cyclic if every element is a power of some fixed element</a:t>
            </a:r>
          </a:p>
          <a:p>
            <a:pPr marL="742950" lvl="1" indent="-285750" eaLnBrk="1" hangingPunct="1"/>
            <a:r>
              <a:rPr lang="en-US" altLang="en-US">
                <a:ea typeface="MS PGothic" panose="020B0600070205080204" pitchFamily="34" charset="-128"/>
              </a:rPr>
              <a:t>ie </a:t>
            </a:r>
            <a:r>
              <a:rPr lang="en-US" altLang="en-US">
                <a:latin typeface="Courier New" panose="02070309020205020404" charset="0"/>
                <a:ea typeface="MS PGothic" panose="020B0600070205080204" pitchFamily="34" charset="-128"/>
              </a:rPr>
              <a:t>b =</a:t>
            </a:r>
            <a:r>
              <a:rPr lang="en-US" altLang="en-US">
                <a:ea typeface="MS PGothic" panose="020B0600070205080204" pitchFamily="34" charset="-128"/>
              </a:rPr>
              <a:t> </a:t>
            </a:r>
            <a:r>
              <a:rPr lang="en-AU">
                <a:latin typeface="Courier New" panose="02070309020205020404" charset="0"/>
                <a:ea typeface="MS PGothic" panose="020B0600070205080204" pitchFamily="34" charset="-128"/>
              </a:rPr>
              <a:t>a</a:t>
            </a:r>
            <a:r>
              <a:rPr lang="en-AU" baseline="30000">
                <a:latin typeface="Courier New" panose="02070309020205020404" charset="0"/>
                <a:ea typeface="MS PGothic" panose="020B0600070205080204" pitchFamily="34" charset="-128"/>
              </a:rPr>
              <a:t>k</a:t>
            </a:r>
            <a:r>
              <a:rPr lang="en-US" altLang="en-US">
                <a:ea typeface="MS PGothic" panose="020B0600070205080204" pitchFamily="34" charset="-128"/>
              </a:rPr>
              <a:t>	for some </a:t>
            </a:r>
            <a:r>
              <a:rPr lang="en-US" altLang="en-US">
                <a:latin typeface="Courier New" panose="02070309020205020404" charset="0"/>
                <a:ea typeface="MS PGothic" panose="020B0600070205080204" pitchFamily="34" charset="-128"/>
              </a:rPr>
              <a:t>a</a:t>
            </a:r>
            <a:r>
              <a:rPr lang="en-US" altLang="en-US">
                <a:ea typeface="MS PGothic" panose="020B0600070205080204" pitchFamily="34" charset="-128"/>
              </a:rPr>
              <a:t> and every </a:t>
            </a:r>
            <a:r>
              <a:rPr lang="en-US" altLang="en-US">
                <a:latin typeface="Courier New" panose="02070309020205020404" charset="0"/>
                <a:ea typeface="MS PGothic" panose="020B0600070205080204" pitchFamily="34" charset="-128"/>
              </a:rPr>
              <a:t>b</a:t>
            </a:r>
            <a:r>
              <a:rPr lang="en-US" altLang="en-US">
                <a:ea typeface="MS PGothic" panose="020B0600070205080204" pitchFamily="34" charset="-128"/>
              </a:rPr>
              <a:t> in group</a:t>
            </a:r>
          </a:p>
          <a:p>
            <a:pPr marL="342900" lvl="0" indent="-342900" eaLnBrk="1" hangingPunct="1"/>
            <a:r>
              <a:rPr lang="en-US" altLang="en-US">
                <a:latin typeface="Courier New" panose="02070309020205020404" charset="0"/>
                <a:ea typeface="MS PGothic" panose="020B0600070205080204" pitchFamily="34" charset="-128"/>
              </a:rPr>
              <a:t>a</a:t>
            </a:r>
            <a:r>
              <a:rPr lang="en-US" altLang="en-US">
                <a:ea typeface="MS PGothic" panose="020B0600070205080204" pitchFamily="34" charset="-128"/>
              </a:rPr>
              <a:t> is said to be a generator of the group</a:t>
            </a:r>
            <a:endParaRPr lang="en-AU">
              <a:ea typeface="MS PGothic" panose="020B0600070205080204" pitchFamily="34" charset="-128"/>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Ring</a:t>
            </a:r>
            <a:endParaRPr lang="en-AU">
              <a:ea typeface="MS PGothic" panose="020B0600070205080204" pitchFamily="34" charset="-128"/>
            </a:endParaRPr>
          </a:p>
        </p:txBody>
      </p:sp>
      <p:sp>
        <p:nvSpPr>
          <p:cNvPr id="192514" name="Rectangle 3"/>
          <p:cNvSpPr>
            <a:spLocks noGrp="1"/>
          </p:cNvSpPr>
          <p:nvPr>
            <p:ph idx="1"/>
          </p:nvPr>
        </p:nvSpPr>
        <p:spPr>
          <a:xfrm>
            <a:off x="457200" y="1447800"/>
            <a:ext cx="8229600" cy="49530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80000"/>
              </a:lnSpc>
            </a:pPr>
            <a:r>
              <a:rPr lang="en-US" altLang="en-US" sz="2800">
                <a:ea typeface="MS PGothic" panose="020B0600070205080204" pitchFamily="34" charset="-128"/>
              </a:rPr>
              <a:t>a set of “numbers” </a:t>
            </a:r>
          </a:p>
          <a:p>
            <a:pPr marL="342900" lvl="0" indent="-342900" eaLnBrk="1" hangingPunct="1">
              <a:lnSpc>
                <a:spcPct val="80000"/>
              </a:lnSpc>
            </a:pPr>
            <a:r>
              <a:rPr lang="en-US" altLang="en-US" sz="2800">
                <a:ea typeface="MS PGothic" panose="020B0600070205080204" pitchFamily="34" charset="-128"/>
              </a:rPr>
              <a:t>with two operations (addition and multiplication) which form:</a:t>
            </a:r>
            <a:endParaRPr lang="en-AU" sz="2800">
              <a:ea typeface="MS PGothic" panose="020B0600070205080204" pitchFamily="34" charset="-128"/>
            </a:endParaRPr>
          </a:p>
          <a:p>
            <a:pPr marL="342900" lvl="0" indent="-342900" eaLnBrk="1" hangingPunct="1">
              <a:lnSpc>
                <a:spcPct val="80000"/>
              </a:lnSpc>
            </a:pPr>
            <a:r>
              <a:rPr lang="en-AU" sz="2800">
                <a:ea typeface="MS PGothic" panose="020B0600070205080204" pitchFamily="34" charset="-128"/>
              </a:rPr>
              <a:t>an abelian group with addition operation </a:t>
            </a:r>
          </a:p>
          <a:p>
            <a:pPr marL="342900" lvl="0" indent="-342900" eaLnBrk="1" hangingPunct="1">
              <a:lnSpc>
                <a:spcPct val="80000"/>
              </a:lnSpc>
            </a:pPr>
            <a:r>
              <a:rPr lang="en-AU" sz="2800">
                <a:ea typeface="MS PGothic" panose="020B0600070205080204" pitchFamily="34" charset="-128"/>
              </a:rPr>
              <a:t>and multiplication:</a:t>
            </a:r>
          </a:p>
          <a:p>
            <a:pPr marL="742950" lvl="1" indent="-285750" eaLnBrk="1" hangingPunct="1">
              <a:lnSpc>
                <a:spcPct val="80000"/>
              </a:lnSpc>
            </a:pPr>
            <a:r>
              <a:rPr lang="en-AU" sz="2400">
                <a:ea typeface="MS PGothic" panose="020B0600070205080204" pitchFamily="34" charset="-128"/>
              </a:rPr>
              <a:t>has closure</a:t>
            </a:r>
          </a:p>
          <a:p>
            <a:pPr marL="742950" lvl="1" indent="-285750" eaLnBrk="1" hangingPunct="1">
              <a:lnSpc>
                <a:spcPct val="80000"/>
              </a:lnSpc>
            </a:pPr>
            <a:r>
              <a:rPr lang="en-AU" sz="2400">
                <a:ea typeface="MS PGothic" panose="020B0600070205080204" pitchFamily="34" charset="-128"/>
              </a:rPr>
              <a:t>is associative</a:t>
            </a:r>
          </a:p>
          <a:p>
            <a:pPr marL="742950" lvl="1" indent="-285750" eaLnBrk="1" hangingPunct="1">
              <a:lnSpc>
                <a:spcPct val="80000"/>
              </a:lnSpc>
            </a:pPr>
            <a:r>
              <a:rPr lang="en-AU" sz="2400">
                <a:ea typeface="MS PGothic" panose="020B0600070205080204" pitchFamily="34" charset="-128"/>
              </a:rPr>
              <a:t>distributive over addition:	</a:t>
            </a:r>
            <a:r>
              <a:rPr lang="en-AU" sz="2400">
                <a:latin typeface="Courier New" panose="02070309020205020404" charset="0"/>
                <a:ea typeface="MS PGothic" panose="020B0600070205080204" pitchFamily="34" charset="-128"/>
              </a:rPr>
              <a:t>a(b+c) = ab + ac</a:t>
            </a:r>
          </a:p>
          <a:p>
            <a:pPr marL="342900" lvl="0" indent="-342900" eaLnBrk="1" hangingPunct="1">
              <a:lnSpc>
                <a:spcPct val="80000"/>
              </a:lnSpc>
            </a:pPr>
            <a:r>
              <a:rPr lang="en-AU" sz="2800">
                <a:ea typeface="MS PGothic" panose="020B0600070205080204" pitchFamily="34" charset="-128"/>
              </a:rPr>
              <a:t>if multiplication operation is commutative, it forms a </a:t>
            </a:r>
            <a:r>
              <a:rPr lang="en-AU" sz="2800" b="1">
                <a:ea typeface="MS PGothic" panose="020B0600070205080204" pitchFamily="34" charset="-128"/>
              </a:rPr>
              <a:t>commutative ring</a:t>
            </a:r>
            <a:r>
              <a:rPr lang="en-AU" sz="2800">
                <a:ea typeface="MS PGothic" panose="020B0600070205080204" pitchFamily="34" charset="-128"/>
              </a:rPr>
              <a:t> </a:t>
            </a:r>
          </a:p>
          <a:p>
            <a:pPr marL="342900" lvl="0" indent="-342900" eaLnBrk="1" hangingPunct="1">
              <a:lnSpc>
                <a:spcPct val="80000"/>
              </a:lnSpc>
            </a:pPr>
            <a:r>
              <a:rPr lang="en-US" altLang="en-US" sz="2800">
                <a:ea typeface="MS PGothic" panose="020B0600070205080204" pitchFamily="34" charset="-128"/>
              </a:rPr>
              <a:t>if </a:t>
            </a:r>
            <a:r>
              <a:rPr lang="en-AU" sz="2800">
                <a:ea typeface="MS PGothic" panose="020B0600070205080204" pitchFamily="34" charset="-128"/>
              </a:rPr>
              <a:t>multiplication operation has an identity and no zero divisors, it forms an </a:t>
            </a:r>
            <a:r>
              <a:rPr lang="en-AU" sz="2800" b="1">
                <a:ea typeface="MS PGothic" panose="020B0600070205080204" pitchFamily="34" charset="-128"/>
              </a:rPr>
              <a:t>integral domain</a:t>
            </a:r>
          </a:p>
          <a:p>
            <a:pPr marL="342900" lvl="0" indent="-342900" eaLnBrk="1" hangingPunct="1">
              <a:lnSpc>
                <a:spcPct val="80000"/>
              </a:lnSpc>
              <a:buFont typeface="Wingdings" panose="05000000000000000000" pitchFamily="2" charset="2"/>
              <a:buNone/>
            </a:pPr>
            <a:endParaRPr lang="en-AU" sz="2800">
              <a:ea typeface="MS PGothic" panose="020B0600070205080204" pitchFamily="34" charset="-128"/>
            </a:endParaRPr>
          </a:p>
          <a:p>
            <a:pPr marL="342900" lvl="0" indent="-342900" eaLnBrk="1" hangingPunct="1">
              <a:lnSpc>
                <a:spcPct val="80000"/>
              </a:lnSpc>
            </a:pPr>
            <a:endParaRPr lang="en-AU" sz="2800" baseline="30000">
              <a:latin typeface="Courier New" panose="02070309020205020404"/>
              <a:ea typeface="MS PGothic" panose="020B0600070205080204" pitchFamily="34" charset="-128"/>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Field</a:t>
            </a:r>
            <a:endParaRPr lang="en-AU">
              <a:ea typeface="MS PGothic" panose="020B0600070205080204" pitchFamily="34" charset="-128"/>
            </a:endParaRPr>
          </a:p>
        </p:txBody>
      </p:sp>
      <p:sp>
        <p:nvSpPr>
          <p:cNvPr id="194562"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buFont typeface="Wingdings" panose="05000000000000000000" pitchFamily="2" charset="2"/>
            </a:pPr>
            <a:r>
              <a:rPr lang="en-AU"/>
              <a:t>a set of numbers </a:t>
            </a:r>
          </a:p>
          <a:p>
            <a:pPr marL="342900" lvl="0" indent="-342900" eaLnBrk="1" hangingPunct="1">
              <a:buFont typeface="Wingdings" panose="05000000000000000000" pitchFamily="2" charset="2"/>
            </a:pPr>
            <a:r>
              <a:rPr lang="en-AU"/>
              <a:t>with two operations which form:</a:t>
            </a:r>
          </a:p>
          <a:p>
            <a:pPr marL="742950" lvl="1" indent="-285750" eaLnBrk="1" hangingPunct="1">
              <a:buFont typeface="Wingdings" panose="05000000000000000000" pitchFamily="2" charset="2"/>
            </a:pPr>
            <a:r>
              <a:rPr lang="en-AU">
                <a:ea typeface="MS PGothic" panose="020B0600070205080204" pitchFamily="34" charset="-128"/>
              </a:rPr>
              <a:t>abelian group for addition </a:t>
            </a:r>
          </a:p>
          <a:p>
            <a:pPr marL="742950" lvl="1" indent="-285750" eaLnBrk="1" hangingPunct="1">
              <a:buFont typeface="Wingdings" panose="05000000000000000000" pitchFamily="2" charset="2"/>
            </a:pPr>
            <a:r>
              <a:rPr lang="en-AU">
                <a:ea typeface="MS PGothic" panose="020B0600070205080204" pitchFamily="34" charset="-128"/>
              </a:rPr>
              <a:t>abelian group for multiplication (ignoring 0) </a:t>
            </a:r>
          </a:p>
          <a:p>
            <a:pPr marL="742950" lvl="1" indent="-285750" eaLnBrk="1" hangingPunct="1">
              <a:buFont typeface="Wingdings" panose="05000000000000000000" pitchFamily="2" charset="2"/>
            </a:pPr>
            <a:r>
              <a:rPr lang="en-AU">
                <a:ea typeface="MS PGothic" panose="020B0600070205080204" pitchFamily="34" charset="-128"/>
              </a:rPr>
              <a:t>ring</a:t>
            </a:r>
          </a:p>
          <a:p>
            <a:pPr marL="342900" lvl="0" indent="-342900" eaLnBrk="1" hangingPunct="1">
              <a:buFont typeface="Wingdings" panose="05000000000000000000" pitchFamily="2" charset="2"/>
            </a:pPr>
            <a:r>
              <a:rPr lang="en-AU"/>
              <a:t>have hierarchy with more axioms/laws</a:t>
            </a:r>
          </a:p>
          <a:p>
            <a:pPr marL="742950" lvl="1" indent="-285750" eaLnBrk="1" hangingPunct="1">
              <a:buFont typeface="Wingdings" panose="05000000000000000000" pitchFamily="2" charset="2"/>
            </a:pPr>
            <a:r>
              <a:rPr lang="en-AU">
                <a:ea typeface="MS PGothic" panose="020B0600070205080204" pitchFamily="34" charset="-128"/>
              </a:rPr>
              <a:t>group -&gt; ring -&gt; field</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Group, Ring, Field</a:t>
            </a:r>
          </a:p>
        </p:txBody>
      </p:sp>
      <p:pic>
        <p:nvPicPr>
          <p:cNvPr id="196610" name="Picture 3"/>
          <p:cNvPicPr>
            <a:picLocks noChangeAspect="1"/>
          </p:cNvPicPr>
          <p:nvPr/>
        </p:nvPicPr>
        <p:blipFill>
          <a:blip r:embed="rId3"/>
          <a:stretch>
            <a:fillRect/>
          </a:stretch>
        </p:blipFill>
        <p:spPr>
          <a:xfrm>
            <a:off x="457200" y="1447800"/>
            <a:ext cx="8242300" cy="5184775"/>
          </a:xfrm>
          <a:prstGeom prst="rect">
            <a:avLst/>
          </a:prstGeom>
          <a:noFill/>
          <a:ln>
            <a:noFill/>
            <a:miter lim="800000"/>
            <a:headEnd/>
            <a:tailEnd/>
          </a:ln>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Finite (Galois) Fields</a:t>
            </a:r>
            <a:endParaRPr lang="en-AU">
              <a:ea typeface="MS PGothic" panose="020B0600070205080204" pitchFamily="34" charset="-128"/>
            </a:endParaRPr>
          </a:p>
        </p:txBody>
      </p:sp>
      <p:sp>
        <p:nvSpPr>
          <p:cNvPr id="19865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finite fields play a key role in cryptography</a:t>
            </a:r>
          </a:p>
          <a:p>
            <a:pPr marL="342900" lvl="0" indent="-342900" eaLnBrk="1" hangingPunct="1"/>
            <a:r>
              <a:rPr lang="en-US" altLang="en-US">
                <a:ea typeface="MS PGothic" panose="020B0600070205080204" pitchFamily="34" charset="-128"/>
              </a:rPr>
              <a:t>can show number of elements in a finite field </a:t>
            </a:r>
            <a:r>
              <a:rPr lang="en-US" altLang="en-US" b="1">
                <a:ea typeface="MS PGothic" panose="020B0600070205080204" pitchFamily="34" charset="-128"/>
              </a:rPr>
              <a:t>must</a:t>
            </a:r>
            <a:r>
              <a:rPr lang="en-US" altLang="en-US">
                <a:ea typeface="MS PGothic" panose="020B0600070205080204" pitchFamily="34" charset="-128"/>
              </a:rPr>
              <a:t> be a power of a prime p</a:t>
            </a:r>
            <a:r>
              <a:rPr lang="en-US" altLang="en-US" baseline="30000">
                <a:ea typeface="MS PGothic" panose="020B0600070205080204" pitchFamily="34" charset="-128"/>
              </a:rPr>
              <a:t>n</a:t>
            </a:r>
          </a:p>
          <a:p>
            <a:pPr marL="342900" lvl="0" indent="-342900" eaLnBrk="1" hangingPunct="1"/>
            <a:r>
              <a:rPr lang="en-US" altLang="en-US">
                <a:ea typeface="MS PGothic" panose="020B0600070205080204" pitchFamily="34" charset="-128"/>
              </a:rPr>
              <a:t>known as Galois fields</a:t>
            </a:r>
          </a:p>
          <a:p>
            <a:pPr marL="342900" lvl="0" indent="-342900" eaLnBrk="1" hangingPunct="1"/>
            <a:r>
              <a:rPr lang="en-US" altLang="en-US">
                <a:ea typeface="MS PGothic" panose="020B0600070205080204" pitchFamily="34" charset="-128"/>
              </a:rPr>
              <a:t>denoted GF(p</a:t>
            </a:r>
            <a:r>
              <a:rPr lang="en-US" altLang="en-US" baseline="30000">
                <a:ea typeface="MS PGothic" panose="020B0600070205080204" pitchFamily="34" charset="-128"/>
              </a:rPr>
              <a:t>n</a:t>
            </a:r>
            <a:r>
              <a:rPr lang="en-US" altLang="en-US">
                <a:ea typeface="MS PGothic" panose="020B0600070205080204" pitchFamily="34" charset="-128"/>
              </a:rPr>
              <a:t>)</a:t>
            </a:r>
          </a:p>
          <a:p>
            <a:pPr marL="342900" lvl="0" indent="-342900" eaLnBrk="1" hangingPunct="1"/>
            <a:r>
              <a:rPr lang="en-US" altLang="en-US">
                <a:ea typeface="MS PGothic" panose="020B0600070205080204" pitchFamily="34" charset="-128"/>
              </a:rPr>
              <a:t>in particular often use the fields:</a:t>
            </a:r>
          </a:p>
          <a:p>
            <a:pPr marL="742950" lvl="1" indent="-285750" eaLnBrk="1" hangingPunct="1"/>
            <a:r>
              <a:rPr lang="en-US" altLang="en-US">
                <a:ea typeface="MS PGothic" panose="020B0600070205080204" pitchFamily="34" charset="-128"/>
              </a:rPr>
              <a:t>GF(p)</a:t>
            </a:r>
          </a:p>
          <a:p>
            <a:pPr marL="742950" lvl="1" indent="-285750" eaLnBrk="1" hangingPunct="1"/>
            <a:r>
              <a:rPr lang="en-US" altLang="en-US">
                <a:ea typeface="MS PGothic" panose="020B0600070205080204" pitchFamily="34" charset="-128"/>
              </a:rPr>
              <a:t>GF(2</a:t>
            </a:r>
            <a:r>
              <a:rPr lang="en-US" altLang="en-US" baseline="30000">
                <a:ea typeface="MS PGothic" panose="020B0600070205080204" pitchFamily="34" charset="-128"/>
              </a:rPr>
              <a:t>n</a:t>
            </a:r>
            <a:r>
              <a:rPr lang="en-US" altLang="en-US">
                <a:ea typeface="MS PGothic" panose="020B0600070205080204" pitchFamily="34" charset="-128"/>
              </a:rPr>
              <a:t>)</a:t>
            </a:r>
            <a:endParaRPr lang="en-AU">
              <a:ea typeface="MS PGothic" panose="020B0600070205080204" pitchFamily="34" charset="-128"/>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Galois Fields GF(p)</a:t>
            </a:r>
            <a:endParaRPr lang="en-AU">
              <a:ea typeface="MS PGothic" panose="020B0600070205080204" pitchFamily="34" charset="-128"/>
            </a:endParaRPr>
          </a:p>
        </p:txBody>
      </p:sp>
      <p:sp>
        <p:nvSpPr>
          <p:cNvPr id="200706" name="Rectangle 3"/>
          <p:cNvSpPr>
            <a:spLocks noGrp="1"/>
          </p:cNvSpPr>
          <p:nvPr>
            <p:ph idx="1"/>
          </p:nvPr>
        </p:nvSpPr>
        <p:spPr>
          <a:xfrm>
            <a:off x="304800" y="1676400"/>
            <a:ext cx="8534400" cy="4454525"/>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GF(p) is the set of integers {0,1, … , p-1} with arithmetic operations modulo prime p</a:t>
            </a:r>
          </a:p>
          <a:p>
            <a:pPr marL="342900" lvl="0" indent="-342900" eaLnBrk="1" hangingPunct="1"/>
            <a:r>
              <a:rPr lang="en-US" altLang="en-US">
                <a:ea typeface="MS PGothic" panose="020B0600070205080204" pitchFamily="34" charset="-128"/>
              </a:rPr>
              <a:t>these form a finite field</a:t>
            </a:r>
          </a:p>
          <a:p>
            <a:pPr marL="742950" lvl="1" indent="-285750" eaLnBrk="1" hangingPunct="1"/>
            <a:r>
              <a:rPr lang="en-US" altLang="en-US">
                <a:ea typeface="MS PGothic" panose="020B0600070205080204" pitchFamily="34" charset="-128"/>
              </a:rPr>
              <a:t>since have multiplicative inverses</a:t>
            </a:r>
          </a:p>
          <a:p>
            <a:pPr marL="742950" lvl="1" indent="-285750" eaLnBrk="1" hangingPunct="1"/>
            <a:r>
              <a:rPr lang="en-US" altLang="en-US">
                <a:ea typeface="MS PGothic" panose="020B0600070205080204" pitchFamily="34" charset="-128"/>
              </a:rPr>
              <a:t>find inverse with Extended Euclidean algorithm </a:t>
            </a:r>
          </a:p>
          <a:p>
            <a:pPr marL="342900" lvl="0" indent="-342900" eaLnBrk="1" hangingPunct="1"/>
            <a:r>
              <a:rPr lang="en-US" altLang="en-US">
                <a:ea typeface="MS PGothic" panose="020B0600070205080204" pitchFamily="34" charset="-128"/>
              </a:rPr>
              <a:t>hence arithmetic is “well-behaved” and can do addition, subtraction, multiplication, and division without leaving the field GF(p)</a:t>
            </a:r>
          </a:p>
          <a:p>
            <a:pPr marL="342900" lvl="0" indent="-342900" eaLnBrk="1" hangingPunct="1">
              <a:buFont typeface="Wingdings" panose="05000000000000000000" pitchFamily="2" charset="2"/>
              <a:buNone/>
            </a:pPr>
            <a:endParaRPr lang="en-AU">
              <a:ea typeface="MS PGothic" panose="020B0600070205080204" pitchFamily="34" charset="-128"/>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Key Security Concepts</a:t>
            </a:r>
          </a:p>
        </p:txBody>
      </p:sp>
      <p:pic>
        <p:nvPicPr>
          <p:cNvPr id="15362" name="Picture 4" descr="Fig1.1.pdf                                                     00ABB570 Mnementh                      BEAE7A2F:"/>
          <p:cNvPicPr>
            <a:picLocks noChangeAspect="1"/>
          </p:cNvPicPr>
          <p:nvPr/>
        </p:nvPicPr>
        <p:blipFill>
          <a:blip r:embed="rId3"/>
          <a:srcRect l="4633" t="10739" r="4633" b="21477"/>
          <a:stretch>
            <a:fillRect/>
          </a:stretch>
        </p:blipFill>
        <p:spPr>
          <a:xfrm>
            <a:off x="1828800" y="1371600"/>
            <a:ext cx="5286375" cy="5110163"/>
          </a:xfrm>
          <a:prstGeom prst="rect">
            <a:avLst/>
          </a:prstGeom>
          <a:noFill/>
          <a:ln>
            <a:noFill/>
            <a:miter lim="800000"/>
            <a:headEnd/>
            <a:tailEnd/>
          </a:ln>
        </p:spPr>
      </p:pic>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GF(7) Multiplication Example </a:t>
            </a:r>
            <a:endParaRPr lang="en-AU">
              <a:ea typeface="MS PGothic" panose="020B0600070205080204" pitchFamily="34" charset="-128"/>
            </a:endParaRPr>
          </a:p>
        </p:txBody>
      </p:sp>
      <p:sp>
        <p:nvSpPr>
          <p:cNvPr id="202754" name="Text Box 5"/>
          <p:cNvSpPr/>
          <p:nvPr/>
        </p:nvSpPr>
        <p:spPr>
          <a:xfrm>
            <a:off x="822325" y="1484313"/>
            <a:ext cx="184150" cy="366712"/>
          </a:xfrm>
          <a:prstGeom prst="rect">
            <a:avLst/>
          </a:prstGeom>
          <a:noFill/>
          <a:ln>
            <a:noFill/>
            <a:miter lim="800000"/>
          </a:ln>
        </p:spPr>
        <p:txBody>
          <a:bodyPr wrap="none"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endParaRPr lang="en-US" altLang="en-US"/>
          </a:p>
        </p:txBody>
      </p:sp>
      <p:graphicFrame>
        <p:nvGraphicFramePr>
          <p:cNvPr id="202755" name="Group 195"/>
          <p:cNvGraphicFramePr>
            <a:graphicFrameLocks noGrp="1"/>
          </p:cNvGraphicFramePr>
          <p:nvPr/>
        </p:nvGraphicFramePr>
        <p:xfrm>
          <a:off x="2438400" y="1524000"/>
          <a:ext cx="3292472" cy="4445000"/>
        </p:xfrm>
        <a:graphic>
          <a:graphicData uri="http://schemas.openxmlformats.org/drawingml/2006/table">
            <a:tbl>
              <a:tblPr/>
              <a:tblGrid>
                <a:gridCol w="411162">
                  <a:extLst>
                    <a:ext uri="{9D8B030D-6E8A-4147-A177-3AD203B41FA5}">
                      <a16:colId xmlns:a16="http://schemas.microsoft.com/office/drawing/2014/main" val="20000"/>
                    </a:ext>
                  </a:extLst>
                </a:gridCol>
                <a:gridCol w="411162">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1162">
                  <a:extLst>
                    <a:ext uri="{9D8B030D-6E8A-4147-A177-3AD203B41FA5}">
                      <a16:colId xmlns:a16="http://schemas.microsoft.com/office/drawing/2014/main" val="20003"/>
                    </a:ext>
                  </a:extLst>
                </a:gridCol>
                <a:gridCol w="411162">
                  <a:extLst>
                    <a:ext uri="{9D8B030D-6E8A-4147-A177-3AD203B41FA5}">
                      <a16:colId xmlns:a16="http://schemas.microsoft.com/office/drawing/2014/main" val="20004"/>
                    </a:ext>
                  </a:extLst>
                </a:gridCol>
                <a:gridCol w="411162">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tblGrid>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Symbol" panose="05050102010706020507" pitchFamily="18" charset="2"/>
                          <a:sym typeface="Symbol" panose="05050102010706020507" pitchFamily="18" charset="2"/>
                        </a:rPr>
                        <a:t></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a:noFill/>
                      <a:miter lim="800000"/>
                    </a:lnL>
                    <a:lnR>
                      <a:noFill/>
                      <a:miter lim="800000"/>
                    </a:lnR>
                    <a:lnT>
                      <a:noFill/>
                      <a:miter lim="800000"/>
                    </a:lnT>
                    <a:lnB w="12700">
                      <a:solidFill>
                        <a:prstClr val="black"/>
                      </a:solidFill>
                      <a:round/>
                    </a:lnB>
                    <a:noFill/>
                  </a:tcPr>
                </a:tc>
                <a:extLst>
                  <a:ext uri="{0D108BD9-81ED-4DB2-BD59-A6C34878D82A}">
                    <a16:rowId xmlns:a16="http://schemas.microsoft.com/office/drawing/2014/main" val="10000"/>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1"/>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2"/>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3"/>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4"/>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5"/>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6"/>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a:noFill/>
                      <a:miter lim="800000"/>
                    </a:lnL>
                    <a:lnR w="12700">
                      <a:solidFill>
                        <a:prstClr val="black"/>
                      </a:solidFill>
                      <a:round/>
                    </a:lnR>
                    <a:lnT>
                      <a:noFill/>
                      <a:miter lim="800000"/>
                    </a:lnT>
                    <a:lnB>
                      <a:no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0</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6</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5</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4</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3</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2</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2800">
                          <a:latin typeface="Times" pitchFamily="-107" charset="0"/>
                        </a:rPr>
                        <a:t>1</a:t>
                      </a:r>
                      <a:endParaRPr lang="en-US" altLang="zh-CN" sz="28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Polynomial Arithmetic</a:t>
            </a:r>
            <a:endParaRPr lang="en-AU">
              <a:ea typeface="MS PGothic" panose="020B0600070205080204" pitchFamily="34" charset="-128"/>
            </a:endParaRPr>
          </a:p>
        </p:txBody>
      </p:sp>
      <p:sp>
        <p:nvSpPr>
          <p:cNvPr id="204802" name="Rectangle 3"/>
          <p:cNvSpPr>
            <a:spLocks noGrp="1"/>
          </p:cNvSpPr>
          <p:nvPr>
            <p:ph idx="1"/>
          </p:nvPr>
        </p:nvSpPr>
        <p:spPr>
          <a:xfrm>
            <a:off x="457200" y="1676400"/>
            <a:ext cx="8229600" cy="48006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can compute using polynomials</a:t>
            </a:r>
            <a:r>
              <a:rPr lang="en-AU" i="1">
                <a:ea typeface="MS PGothic" panose="020B0600070205080204" pitchFamily="34" charset="-128"/>
              </a:rPr>
              <a:t>	</a:t>
            </a:r>
          </a:p>
          <a:p>
            <a:pPr marL="742950" lvl="1" indent="-285750" eaLnBrk="1" hangingPunct="1">
              <a:buFont typeface="Wingdings" panose="05000000000000000000" pitchFamily="2" charset="2"/>
              <a:buNone/>
            </a:pPr>
            <a:r>
              <a:rPr lang="en-AU" i="1">
                <a:ea typeface="MS PGothic" panose="020B0600070205080204" pitchFamily="34" charset="-128"/>
              </a:rPr>
              <a:t>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a:t>
            </a:r>
            <a:r>
              <a:rPr lang="en-AU" baseline="-25000">
                <a:ea typeface="MS PGothic" panose="020B0600070205080204" pitchFamily="34" charset="-128"/>
              </a:rPr>
              <a:t>n</a:t>
            </a:r>
            <a:r>
              <a:rPr lang="en-AU" i="1">
                <a:ea typeface="MS PGothic" panose="020B0600070205080204" pitchFamily="34" charset="-128"/>
              </a:rPr>
              <a:t>x</a:t>
            </a:r>
            <a:r>
              <a:rPr lang="en-AU" baseline="30000">
                <a:ea typeface="MS PGothic" panose="020B0600070205080204" pitchFamily="34" charset="-128"/>
              </a:rPr>
              <a:t>n</a:t>
            </a:r>
            <a:r>
              <a:rPr lang="en-AU">
                <a:ea typeface="MS PGothic" panose="020B0600070205080204" pitchFamily="34" charset="-128"/>
              </a:rPr>
              <a:t> + a</a:t>
            </a:r>
            <a:r>
              <a:rPr lang="en-AU" baseline="-25000">
                <a:ea typeface="MS PGothic" panose="020B0600070205080204" pitchFamily="34" charset="-128"/>
              </a:rPr>
              <a:t>n-1</a:t>
            </a:r>
            <a:r>
              <a:rPr lang="en-AU" i="1">
                <a:ea typeface="MS PGothic" panose="020B0600070205080204" pitchFamily="34" charset="-128"/>
              </a:rPr>
              <a:t>x</a:t>
            </a:r>
            <a:r>
              <a:rPr lang="en-AU" baseline="30000">
                <a:ea typeface="MS PGothic" panose="020B0600070205080204" pitchFamily="34" charset="-128"/>
              </a:rPr>
              <a:t>n-1</a:t>
            </a:r>
            <a:r>
              <a:rPr lang="en-AU">
                <a:ea typeface="MS PGothic" panose="020B0600070205080204" pitchFamily="34" charset="-128"/>
              </a:rPr>
              <a:t> + … + a</a:t>
            </a:r>
            <a:r>
              <a:rPr lang="en-AU" baseline="-25000">
                <a:ea typeface="MS PGothic" panose="020B0600070205080204" pitchFamily="34" charset="-128"/>
              </a:rPr>
              <a:t>1</a:t>
            </a:r>
            <a:r>
              <a:rPr lang="en-AU" i="1">
                <a:ea typeface="MS PGothic" panose="020B0600070205080204" pitchFamily="34" charset="-128"/>
              </a:rPr>
              <a:t>x + </a:t>
            </a:r>
            <a:r>
              <a:rPr lang="en-AU">
                <a:ea typeface="MS PGothic" panose="020B0600070205080204" pitchFamily="34" charset="-128"/>
              </a:rPr>
              <a:t>a</a:t>
            </a:r>
            <a:r>
              <a:rPr lang="en-AU" baseline="-25000">
                <a:ea typeface="MS PGothic" panose="020B0600070205080204" pitchFamily="34" charset="-128"/>
              </a:rPr>
              <a:t>0</a:t>
            </a:r>
            <a:r>
              <a:rPr lang="en-AU">
                <a:ea typeface="MS PGothic" panose="020B0600070205080204" pitchFamily="34" charset="-128"/>
              </a:rPr>
              <a:t> = ∑ a</a:t>
            </a:r>
            <a:r>
              <a:rPr lang="en-AU" baseline="-25000">
                <a:ea typeface="MS PGothic" panose="020B0600070205080204" pitchFamily="34" charset="-128"/>
              </a:rPr>
              <a:t>i</a:t>
            </a:r>
            <a:r>
              <a:rPr lang="en-AU" i="1">
                <a:ea typeface="MS PGothic" panose="020B0600070205080204" pitchFamily="34" charset="-128"/>
              </a:rPr>
              <a:t>x</a:t>
            </a:r>
            <a:r>
              <a:rPr lang="en-AU" baseline="30000">
                <a:ea typeface="MS PGothic" panose="020B0600070205080204" pitchFamily="34" charset="-128"/>
              </a:rPr>
              <a:t>i</a:t>
            </a:r>
            <a:endParaRPr lang="en-US" altLang="en-US">
              <a:ea typeface="MS PGothic" panose="020B0600070205080204" pitchFamily="34" charset="-128"/>
            </a:endParaRPr>
          </a:p>
          <a:p>
            <a:pPr marL="1143000" lvl="2" indent="-228600" eaLnBrk="1" hangingPunct="1"/>
            <a:r>
              <a:rPr lang="en-US" altLang="en-US">
                <a:ea typeface="MS PGothic" panose="020B0600070205080204" pitchFamily="34" charset="-128"/>
              </a:rPr>
              <a:t>nb. not interested in any specific value of x</a:t>
            </a:r>
          </a:p>
          <a:p>
            <a:pPr marL="1143000" lvl="2" indent="-228600" eaLnBrk="1" hangingPunct="1"/>
            <a:r>
              <a:rPr lang="en-US" altLang="en-US">
                <a:ea typeface="MS PGothic" panose="020B0600070205080204" pitchFamily="34" charset="-128"/>
              </a:rPr>
              <a:t>which is known as the indeterminate</a:t>
            </a:r>
          </a:p>
          <a:p>
            <a:pPr marL="342900" lvl="0" indent="-342900" eaLnBrk="1" hangingPunct="1"/>
            <a:r>
              <a:rPr lang="en-US" altLang="en-US">
                <a:ea typeface="MS PGothic" panose="020B0600070205080204" pitchFamily="34" charset="-128"/>
              </a:rPr>
              <a:t>several alternatives available</a:t>
            </a:r>
          </a:p>
          <a:p>
            <a:pPr marL="742950" lvl="1" indent="-285750" eaLnBrk="1" hangingPunct="1"/>
            <a:r>
              <a:rPr lang="en-US" altLang="en-US">
                <a:ea typeface="MS PGothic" panose="020B0600070205080204" pitchFamily="34" charset="-128"/>
              </a:rPr>
              <a:t>ordinary polynomial arithmetic</a:t>
            </a:r>
          </a:p>
          <a:p>
            <a:pPr marL="742950" lvl="1" indent="-285750" eaLnBrk="1" hangingPunct="1"/>
            <a:r>
              <a:rPr lang="en-US" altLang="en-US">
                <a:ea typeface="MS PGothic" panose="020B0600070205080204" pitchFamily="34" charset="-128"/>
              </a:rPr>
              <a:t>poly arithmetic with coords mod p</a:t>
            </a:r>
          </a:p>
          <a:p>
            <a:pPr marL="742950" lvl="1" indent="-285750" eaLnBrk="1" hangingPunct="1"/>
            <a:r>
              <a:rPr lang="en-US" altLang="en-US">
                <a:ea typeface="MS PGothic" panose="020B0600070205080204" pitchFamily="34" charset="-128"/>
              </a:rPr>
              <a:t>poly arithmetic with coords mod p and polynomials mod m(x)</a:t>
            </a:r>
            <a:endParaRPr lang="en-AU">
              <a:ea typeface="MS PGothic" panose="020B0600070205080204" pitchFamily="34" charset="-128"/>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p:cNvSpPr>
          <p:nvPr>
            <p:ph type="title"/>
          </p:nvPr>
        </p:nvSpPr>
        <p:spPr>
          <a:xfrm>
            <a:off x="228600" y="277813"/>
            <a:ext cx="86868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Ordinary Polynomial Arithmetic</a:t>
            </a:r>
            <a:endParaRPr lang="en-AU">
              <a:ea typeface="MS PGothic" panose="020B0600070205080204" pitchFamily="34" charset="-128"/>
            </a:endParaRPr>
          </a:p>
        </p:txBody>
      </p:sp>
      <p:sp>
        <p:nvSpPr>
          <p:cNvPr id="206850"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a:ea typeface="MS PGothic" panose="020B0600070205080204" pitchFamily="34" charset="-128"/>
              </a:rPr>
              <a:t>add or subtract corresponding coefficients</a:t>
            </a:r>
          </a:p>
          <a:p>
            <a:pPr marL="342900" lvl="0" indent="-342900" eaLnBrk="1" hangingPunct="1">
              <a:lnSpc>
                <a:spcPct val="90000"/>
              </a:lnSpc>
            </a:pPr>
            <a:r>
              <a:rPr lang="en-US" altLang="en-US">
                <a:ea typeface="MS PGothic" panose="020B0600070205080204" pitchFamily="34" charset="-128"/>
              </a:rPr>
              <a:t>multiply all terms by each other</a:t>
            </a:r>
          </a:p>
          <a:p>
            <a:pPr marL="342900" lvl="0" indent="-342900" eaLnBrk="1" hangingPunct="1">
              <a:lnSpc>
                <a:spcPct val="90000"/>
              </a:lnSpc>
            </a:pPr>
            <a:r>
              <a:rPr lang="en-US" altLang="en-US">
                <a:ea typeface="MS PGothic" panose="020B0600070205080204" pitchFamily="34" charset="-128"/>
              </a:rPr>
              <a:t>eg</a:t>
            </a:r>
          </a:p>
          <a:p>
            <a:pPr marL="742950" lvl="1" indent="-285750" eaLnBrk="1" hangingPunct="1">
              <a:lnSpc>
                <a:spcPct val="90000"/>
              </a:lnSpc>
              <a:buFont typeface="Wingdings" panose="05000000000000000000" pitchFamily="2" charset="2"/>
              <a:buNone/>
            </a:pPr>
            <a:r>
              <a:rPr lang="en-AU">
                <a:ea typeface="MS PGothic" panose="020B0600070205080204" pitchFamily="34" charset="-128"/>
              </a:rPr>
              <a:t>let </a:t>
            </a:r>
            <a:r>
              <a:rPr lang="en-AU" i="1">
                <a:ea typeface="MS PGothic" panose="020B0600070205080204" pitchFamily="34" charset="-128"/>
              </a:rPr>
              <a:t>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3</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2</a:t>
            </a:r>
            <a:r>
              <a:rPr lang="en-AU">
                <a:ea typeface="MS PGothic" panose="020B0600070205080204" pitchFamily="34" charset="-128"/>
              </a:rPr>
              <a:t> + 2 and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2</a:t>
            </a:r>
            <a:r>
              <a:rPr lang="en-AU">
                <a:ea typeface="MS PGothic" panose="020B0600070205080204" pitchFamily="34" charset="-128"/>
              </a:rPr>
              <a:t> – </a:t>
            </a:r>
            <a:r>
              <a:rPr lang="en-AU" i="1">
                <a:ea typeface="MS PGothic" panose="020B0600070205080204" pitchFamily="34" charset="-128"/>
              </a:rPr>
              <a:t>x </a:t>
            </a:r>
            <a:r>
              <a:rPr lang="en-AU">
                <a:ea typeface="MS PGothic" panose="020B0600070205080204" pitchFamily="34" charset="-128"/>
              </a:rPr>
              <a:t>+ 1</a:t>
            </a:r>
          </a:p>
          <a:p>
            <a:pPr marL="742950" lvl="1" indent="-285750" eaLnBrk="1" hangingPunct="1">
              <a:lnSpc>
                <a:spcPct val="90000"/>
              </a:lnSpc>
              <a:buFont typeface="Wingdings" panose="05000000000000000000" pitchFamily="2" charset="2"/>
              <a:buNone/>
            </a:pPr>
            <a:r>
              <a:rPr lang="en-AU" i="1">
                <a:ea typeface="MS PGothic" panose="020B0600070205080204" pitchFamily="34" charset="-128"/>
              </a:rPr>
              <a:t>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3</a:t>
            </a:r>
            <a:r>
              <a:rPr lang="en-AU">
                <a:ea typeface="MS PGothic" panose="020B0600070205080204" pitchFamily="34" charset="-128"/>
              </a:rPr>
              <a:t> + 2</a:t>
            </a:r>
            <a:r>
              <a:rPr lang="en-AU" i="1">
                <a:ea typeface="MS PGothic" panose="020B0600070205080204" pitchFamily="34" charset="-128"/>
              </a:rPr>
              <a:t>x</a:t>
            </a:r>
            <a:r>
              <a:rPr lang="en-AU" baseline="30000">
                <a:ea typeface="MS PGothic" panose="020B0600070205080204" pitchFamily="34" charset="-128"/>
              </a:rPr>
              <a:t>2</a:t>
            </a:r>
            <a:r>
              <a:rPr lang="en-AU">
                <a:ea typeface="MS PGothic" panose="020B0600070205080204" pitchFamily="34" charset="-128"/>
              </a:rPr>
              <a:t> – </a:t>
            </a:r>
            <a:r>
              <a:rPr lang="en-AU" i="1">
                <a:ea typeface="MS PGothic" panose="020B0600070205080204" pitchFamily="34" charset="-128"/>
              </a:rPr>
              <a:t>x </a:t>
            </a:r>
            <a:r>
              <a:rPr lang="en-AU">
                <a:ea typeface="MS PGothic" panose="020B0600070205080204" pitchFamily="34" charset="-128"/>
              </a:rPr>
              <a:t>+ 3</a:t>
            </a:r>
          </a:p>
          <a:p>
            <a:pPr marL="742950" lvl="1" indent="-285750" eaLnBrk="1" hangingPunct="1">
              <a:lnSpc>
                <a:spcPct val="90000"/>
              </a:lnSpc>
              <a:buFont typeface="Wingdings" panose="05000000000000000000" pitchFamily="2" charset="2"/>
              <a:buNone/>
            </a:pPr>
            <a:r>
              <a:rPr lang="en-AU" i="1">
                <a:ea typeface="MS PGothic" panose="020B0600070205080204" pitchFamily="34" charset="-128"/>
              </a:rPr>
              <a:t>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3</a:t>
            </a:r>
            <a:r>
              <a:rPr lang="en-AU">
                <a:ea typeface="MS PGothic" panose="020B0600070205080204" pitchFamily="34" charset="-128"/>
              </a:rPr>
              <a:t> + </a:t>
            </a:r>
            <a:r>
              <a:rPr lang="en-AU" i="1">
                <a:ea typeface="MS PGothic" panose="020B0600070205080204" pitchFamily="34" charset="-128"/>
              </a:rPr>
              <a:t>x </a:t>
            </a:r>
            <a:r>
              <a:rPr lang="en-AU">
                <a:ea typeface="MS PGothic" panose="020B0600070205080204" pitchFamily="34" charset="-128"/>
              </a:rPr>
              <a:t>+ 1</a:t>
            </a:r>
          </a:p>
          <a:p>
            <a:pPr marL="742950" lvl="1" indent="-285750" eaLnBrk="1" hangingPunct="1">
              <a:lnSpc>
                <a:spcPct val="90000"/>
              </a:lnSpc>
              <a:buFont typeface="Wingdings" panose="05000000000000000000" pitchFamily="2" charset="2"/>
              <a:buNone/>
            </a:pPr>
            <a:r>
              <a:rPr lang="en-AU" i="1">
                <a:ea typeface="MS PGothic" panose="020B0600070205080204" pitchFamily="34" charset="-128"/>
              </a:rPr>
              <a:t>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x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5</a:t>
            </a:r>
            <a:r>
              <a:rPr lang="en-AU">
                <a:ea typeface="MS PGothic" panose="020B0600070205080204" pitchFamily="34" charset="-128"/>
              </a:rPr>
              <a:t> + 3</a:t>
            </a:r>
            <a:r>
              <a:rPr lang="en-AU" i="1">
                <a:ea typeface="MS PGothic" panose="020B0600070205080204" pitchFamily="34" charset="-128"/>
              </a:rPr>
              <a:t>x</a:t>
            </a:r>
            <a:r>
              <a:rPr lang="en-AU" baseline="30000">
                <a:ea typeface="MS PGothic" panose="020B0600070205080204" pitchFamily="34" charset="-128"/>
              </a:rPr>
              <a:t>2</a:t>
            </a:r>
            <a:r>
              <a:rPr lang="en-AU">
                <a:ea typeface="MS PGothic" panose="020B0600070205080204" pitchFamily="34" charset="-128"/>
              </a:rPr>
              <a:t> – 2</a:t>
            </a:r>
            <a:r>
              <a:rPr lang="en-AU" i="1">
                <a:ea typeface="MS PGothic" panose="020B0600070205080204" pitchFamily="34" charset="-128"/>
              </a:rPr>
              <a:t>x </a:t>
            </a:r>
            <a:r>
              <a:rPr lang="en-AU">
                <a:ea typeface="MS PGothic" panose="020B0600070205080204" pitchFamily="34" charset="-128"/>
              </a:rPr>
              <a:t>+ 2</a:t>
            </a:r>
          </a:p>
          <a:p>
            <a:pPr marL="742950" lvl="1" indent="-285750" eaLnBrk="1" hangingPunct="1">
              <a:lnSpc>
                <a:spcPct val="90000"/>
              </a:lnSpc>
            </a:pPr>
            <a:endParaRPr lang="en-AU">
              <a:ea typeface="MS PGothic" panose="020B0600070205080204" pitchFamily="34" charset="-128"/>
            </a:endParaRPr>
          </a:p>
          <a:p>
            <a:pPr marL="742950" lvl="1" indent="-285750" eaLnBrk="1" hangingPunct="1">
              <a:lnSpc>
                <a:spcPct val="90000"/>
              </a:lnSpc>
            </a:pPr>
            <a:endParaRPr lang="en-AU">
              <a:ea typeface="MS PGothic" panose="020B0600070205080204" pitchFamily="34" charset="-128"/>
            </a:endParaRP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sz="4000">
                <a:ea typeface="MS PGothic" panose="020B0600070205080204" pitchFamily="34" charset="-128"/>
              </a:rPr>
              <a:t>Polynomial Arithmetic with Modulo Coefficients</a:t>
            </a:r>
            <a:endParaRPr lang="en-AU" sz="4000">
              <a:ea typeface="MS PGothic" panose="020B0600070205080204" pitchFamily="34" charset="-128"/>
            </a:endParaRPr>
          </a:p>
        </p:txBody>
      </p:sp>
      <p:sp>
        <p:nvSpPr>
          <p:cNvPr id="20889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buFont typeface="Wingdings" panose="05000000000000000000" pitchFamily="2" charset="2"/>
            </a:pPr>
            <a:r>
              <a:rPr lang="en-US" altLang="en-US"/>
              <a:t>when computing value of each coefficient do calculation modulo some value</a:t>
            </a:r>
          </a:p>
          <a:p>
            <a:pPr marL="742950" lvl="1" indent="-285750" eaLnBrk="1" hangingPunct="1">
              <a:lnSpc>
                <a:spcPct val="90000"/>
              </a:lnSpc>
              <a:buFont typeface="Wingdings" panose="05000000000000000000" pitchFamily="2" charset="2"/>
            </a:pPr>
            <a:r>
              <a:rPr lang="en-US" altLang="en-US">
                <a:ea typeface="MS PGothic" panose="020B0600070205080204" pitchFamily="34" charset="-128"/>
              </a:rPr>
              <a:t>forms a polynomial ring</a:t>
            </a:r>
          </a:p>
          <a:p>
            <a:pPr marL="342900" lvl="0" indent="-342900" eaLnBrk="1" hangingPunct="1">
              <a:lnSpc>
                <a:spcPct val="90000"/>
              </a:lnSpc>
              <a:buFont typeface="Wingdings" panose="05000000000000000000" pitchFamily="2" charset="2"/>
            </a:pPr>
            <a:r>
              <a:rPr lang="en-US" altLang="en-US"/>
              <a:t>could be modulo any prime</a:t>
            </a:r>
          </a:p>
          <a:p>
            <a:pPr marL="342900" lvl="0" indent="-342900" eaLnBrk="1" hangingPunct="1">
              <a:lnSpc>
                <a:spcPct val="90000"/>
              </a:lnSpc>
              <a:buFont typeface="Wingdings" panose="05000000000000000000" pitchFamily="2" charset="2"/>
            </a:pPr>
            <a:r>
              <a:rPr lang="en-US" altLang="en-US"/>
              <a:t>but we are most interested in mod 2</a:t>
            </a:r>
          </a:p>
          <a:p>
            <a:pPr marL="742950" lvl="1" indent="-285750" eaLnBrk="1" hangingPunct="1">
              <a:lnSpc>
                <a:spcPct val="90000"/>
              </a:lnSpc>
              <a:buFont typeface="Wingdings" panose="05000000000000000000" pitchFamily="2" charset="2"/>
            </a:pPr>
            <a:r>
              <a:rPr lang="en-US" altLang="en-US">
                <a:ea typeface="MS PGothic" panose="020B0600070205080204" pitchFamily="34" charset="-128"/>
              </a:rPr>
              <a:t>ie all coefficients are 0 or 1</a:t>
            </a:r>
          </a:p>
          <a:p>
            <a:pPr marL="742950" lvl="1" indent="-285750" eaLnBrk="1" hangingPunct="1">
              <a:lnSpc>
                <a:spcPct val="90000"/>
              </a:lnSpc>
              <a:buFont typeface="Wingdings" panose="05000000000000000000" pitchFamily="2" charset="2"/>
            </a:pPr>
            <a:r>
              <a:rPr lang="en-AU">
                <a:ea typeface="MS PGothic" panose="020B0600070205080204" pitchFamily="34" charset="-128"/>
              </a:rPr>
              <a:t>eg. let </a:t>
            </a:r>
            <a:r>
              <a:rPr lang="en-AU" i="1">
                <a:ea typeface="MS PGothic" panose="020B0600070205080204" pitchFamily="34" charset="-128"/>
              </a:rPr>
              <a:t>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3</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2</a:t>
            </a:r>
            <a:r>
              <a:rPr lang="en-AU">
                <a:ea typeface="MS PGothic" panose="020B0600070205080204" pitchFamily="34" charset="-128"/>
              </a:rPr>
              <a:t> and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2</a:t>
            </a:r>
            <a:r>
              <a:rPr lang="en-AU">
                <a:ea typeface="MS PGothic" panose="020B0600070205080204" pitchFamily="34" charset="-128"/>
              </a:rPr>
              <a:t> + </a:t>
            </a:r>
            <a:r>
              <a:rPr lang="en-AU" i="1">
                <a:ea typeface="MS PGothic" panose="020B0600070205080204" pitchFamily="34" charset="-128"/>
              </a:rPr>
              <a:t>x </a:t>
            </a:r>
            <a:r>
              <a:rPr lang="en-AU">
                <a:ea typeface="MS PGothic" panose="020B0600070205080204" pitchFamily="34" charset="-128"/>
              </a:rPr>
              <a:t>+ 1</a:t>
            </a:r>
          </a:p>
          <a:p>
            <a:pPr marL="742950" lvl="1" indent="-285750" eaLnBrk="1" hangingPunct="1">
              <a:lnSpc>
                <a:spcPct val="90000"/>
              </a:lnSpc>
              <a:buFont typeface="Wingdings" panose="05000000000000000000" pitchFamily="2" charset="2"/>
              <a:buNone/>
            </a:pPr>
            <a:r>
              <a:rPr lang="en-AU" i="1">
                <a:ea typeface="MS PGothic" panose="020B0600070205080204" pitchFamily="34" charset="-128"/>
              </a:rPr>
              <a:t>			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3</a:t>
            </a:r>
            <a:r>
              <a:rPr lang="en-AU">
                <a:ea typeface="MS PGothic" panose="020B0600070205080204" pitchFamily="34" charset="-128"/>
              </a:rPr>
              <a:t> + </a:t>
            </a:r>
            <a:r>
              <a:rPr lang="en-AU" i="1">
                <a:ea typeface="MS PGothic" panose="020B0600070205080204" pitchFamily="34" charset="-128"/>
              </a:rPr>
              <a:t>x </a:t>
            </a:r>
            <a:r>
              <a:rPr lang="en-AU">
                <a:ea typeface="MS PGothic" panose="020B0600070205080204" pitchFamily="34" charset="-128"/>
              </a:rPr>
              <a:t>+ 1</a:t>
            </a:r>
          </a:p>
          <a:p>
            <a:pPr marL="742950" lvl="1" indent="-285750" eaLnBrk="1" hangingPunct="1">
              <a:lnSpc>
                <a:spcPct val="90000"/>
              </a:lnSpc>
              <a:buFont typeface="Wingdings" panose="05000000000000000000" pitchFamily="2" charset="2"/>
              <a:buNone/>
            </a:pPr>
            <a:r>
              <a:rPr lang="en-AU" i="1">
                <a:ea typeface="MS PGothic" panose="020B0600070205080204" pitchFamily="34" charset="-128"/>
              </a:rPr>
              <a:t>			f</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x </a:t>
            </a:r>
            <a:r>
              <a:rPr lang="en-AU" i="1">
                <a:ea typeface="MS PGothic" panose="020B0600070205080204" pitchFamily="34" charset="-128"/>
              </a:rPr>
              <a:t>g</a:t>
            </a:r>
            <a:r>
              <a:rPr lang="en-AU">
                <a:ea typeface="MS PGothic" panose="020B0600070205080204" pitchFamily="34" charset="-128"/>
              </a:rPr>
              <a:t>(</a:t>
            </a:r>
            <a:r>
              <a:rPr lang="en-AU" i="1">
                <a:ea typeface="MS PGothic" panose="020B0600070205080204" pitchFamily="34" charset="-128"/>
              </a:rPr>
              <a:t>x</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5</a:t>
            </a:r>
            <a:r>
              <a:rPr lang="en-AU">
                <a:ea typeface="MS PGothic" panose="020B0600070205080204" pitchFamily="34" charset="-128"/>
              </a:rPr>
              <a:t> + </a:t>
            </a:r>
            <a:r>
              <a:rPr lang="en-AU" i="1">
                <a:ea typeface="MS PGothic" panose="020B0600070205080204" pitchFamily="34" charset="-128"/>
              </a:rPr>
              <a:t>x</a:t>
            </a:r>
            <a:r>
              <a:rPr lang="en-AU" baseline="30000">
                <a:ea typeface="MS PGothic" panose="020B0600070205080204" pitchFamily="34" charset="-128"/>
              </a:rPr>
              <a:t>2</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Using a Generator</a:t>
            </a:r>
            <a:endParaRPr lang="en-AU">
              <a:ea typeface="MS PGothic" panose="020B0600070205080204" pitchFamily="34" charset="-128"/>
            </a:endParaRPr>
          </a:p>
        </p:txBody>
      </p:sp>
      <p:sp>
        <p:nvSpPr>
          <p:cNvPr id="21094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a:ea typeface="MS PGothic" panose="020B0600070205080204" pitchFamily="34" charset="-128"/>
              </a:rPr>
              <a:t>equivalent definition of a finite field</a:t>
            </a:r>
          </a:p>
          <a:p>
            <a:pPr marL="342900" lvl="0" indent="-342900" eaLnBrk="1" hangingPunct="1">
              <a:lnSpc>
                <a:spcPct val="90000"/>
              </a:lnSpc>
            </a:pPr>
            <a:r>
              <a:rPr lang="en-AU">
                <a:ea typeface="MS PGothic" panose="020B0600070205080204" pitchFamily="34" charset="-128"/>
              </a:rPr>
              <a:t>a </a:t>
            </a:r>
            <a:r>
              <a:rPr lang="en-AU" b="1">
                <a:ea typeface="MS PGothic" panose="020B0600070205080204" pitchFamily="34" charset="-128"/>
              </a:rPr>
              <a:t>generator</a:t>
            </a:r>
            <a:r>
              <a:rPr lang="en-AU">
                <a:ea typeface="MS PGothic" panose="020B0600070205080204" pitchFamily="34" charset="-128"/>
              </a:rPr>
              <a:t> g is an element whose powers generate all non-zero elements</a:t>
            </a:r>
          </a:p>
          <a:p>
            <a:pPr marL="742950" lvl="1" indent="-285750" eaLnBrk="1" hangingPunct="1">
              <a:lnSpc>
                <a:spcPct val="90000"/>
              </a:lnSpc>
            </a:pPr>
            <a:r>
              <a:rPr lang="en-AU">
                <a:ea typeface="MS PGothic" panose="020B0600070205080204" pitchFamily="34" charset="-128"/>
              </a:rPr>
              <a:t>in F have 0, g</a:t>
            </a:r>
            <a:r>
              <a:rPr lang="en-AU" baseline="30000">
                <a:ea typeface="MS PGothic" panose="020B0600070205080204" pitchFamily="34" charset="-128"/>
              </a:rPr>
              <a:t>0</a:t>
            </a:r>
            <a:r>
              <a:rPr lang="en-AU">
                <a:ea typeface="MS PGothic" panose="020B0600070205080204" pitchFamily="34" charset="-128"/>
              </a:rPr>
              <a:t>, g</a:t>
            </a:r>
            <a:r>
              <a:rPr lang="en-AU" baseline="30000">
                <a:ea typeface="MS PGothic" panose="020B0600070205080204" pitchFamily="34" charset="-128"/>
              </a:rPr>
              <a:t>1</a:t>
            </a:r>
            <a:r>
              <a:rPr lang="en-AU">
                <a:ea typeface="MS PGothic" panose="020B0600070205080204" pitchFamily="34" charset="-128"/>
              </a:rPr>
              <a:t>, …, g</a:t>
            </a:r>
            <a:r>
              <a:rPr lang="en-AU" baseline="30000">
                <a:ea typeface="MS PGothic" panose="020B0600070205080204" pitchFamily="34" charset="-128"/>
              </a:rPr>
              <a:t>q-2</a:t>
            </a:r>
          </a:p>
          <a:p>
            <a:pPr marL="342900" lvl="0" indent="-342900" eaLnBrk="1" hangingPunct="1">
              <a:lnSpc>
                <a:spcPct val="90000"/>
              </a:lnSpc>
            </a:pPr>
            <a:r>
              <a:rPr lang="en-AU">
                <a:ea typeface="MS PGothic" panose="020B0600070205080204" pitchFamily="34" charset="-128"/>
              </a:rPr>
              <a:t>can create generator from </a:t>
            </a:r>
            <a:r>
              <a:rPr lang="en-AU" b="1">
                <a:ea typeface="MS PGothic" panose="020B0600070205080204" pitchFamily="34" charset="-128"/>
              </a:rPr>
              <a:t>root</a:t>
            </a:r>
            <a:r>
              <a:rPr lang="en-AU">
                <a:ea typeface="MS PGothic" panose="020B0600070205080204" pitchFamily="34" charset="-128"/>
              </a:rPr>
              <a:t> of the </a:t>
            </a:r>
            <a:r>
              <a:rPr lang="en-US" altLang="en-US">
                <a:ea typeface="MS PGothic" panose="020B0600070205080204" pitchFamily="34" charset="-128"/>
              </a:rPr>
              <a:t>irreducible polynomial</a:t>
            </a:r>
          </a:p>
          <a:p>
            <a:pPr marL="342900" lvl="0" indent="-342900" eaLnBrk="1" hangingPunct="1">
              <a:lnSpc>
                <a:spcPct val="90000"/>
              </a:lnSpc>
            </a:pPr>
            <a:r>
              <a:rPr lang="en-US" altLang="en-US">
                <a:ea typeface="MS PGothic" panose="020B0600070205080204" pitchFamily="34" charset="-128"/>
              </a:rPr>
              <a:t>then implement multiplication by adding exponents of generator</a:t>
            </a:r>
            <a:endParaRPr lang="en-AU">
              <a:ea typeface="MS PGothic" panose="020B0600070205080204" pitchFamily="34" charset="-128"/>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764704"/>
            <a:ext cx="4977963" cy="53012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Levels of Impact</a:t>
            </a:r>
          </a:p>
        </p:txBody>
      </p:sp>
      <p:sp>
        <p:nvSpPr>
          <p:cNvPr id="17410"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can define 3 levels of impact from a security breach</a:t>
            </a:r>
          </a:p>
          <a:p>
            <a:pPr marL="742950" lvl="1" indent="-285750" eaLnBrk="1" hangingPunct="1"/>
            <a:r>
              <a:rPr lang="en-US" altLang="en-US"/>
              <a:t>Low</a:t>
            </a:r>
          </a:p>
          <a:p>
            <a:pPr marL="1143000" lvl="2" indent="-228600" eaLnBrk="1" hangingPunct="1"/>
            <a:r>
              <a:rPr lang="en-US" altLang="en-US">
                <a:ea typeface="MS PGothic" panose="020B0600070205080204" pitchFamily="34" charset="-128"/>
              </a:rPr>
              <a:t>minor damage to organizational assets</a:t>
            </a:r>
          </a:p>
          <a:p>
            <a:pPr marL="1143000" lvl="2" indent="-228600" eaLnBrk="1" hangingPunct="1"/>
            <a:r>
              <a:rPr lang="en-US" altLang="en-US">
                <a:ea typeface="MS PGothic" panose="020B0600070205080204" pitchFamily="34" charset="-128"/>
              </a:rPr>
              <a:t>minor financial loss</a:t>
            </a:r>
          </a:p>
          <a:p>
            <a:pPr marL="1143000" lvl="2" indent="-228600" eaLnBrk="1" hangingPunct="1"/>
            <a:r>
              <a:rPr lang="en-US" altLang="en-US">
                <a:ea typeface="MS PGothic" panose="020B0600070205080204" pitchFamily="34" charset="-128"/>
              </a:rPr>
              <a:t>minor harm to individuals</a:t>
            </a:r>
            <a:endParaRPr lang="en-US" altLang="en-US"/>
          </a:p>
          <a:p>
            <a:pPr marL="742950" lvl="1" indent="-285750" eaLnBrk="1" hangingPunct="1"/>
            <a:r>
              <a:rPr lang="en-US" altLang="en-US"/>
              <a:t>Moderate</a:t>
            </a:r>
          </a:p>
          <a:p>
            <a:pPr marL="742950" lvl="1" indent="-285750" eaLnBrk="1" hangingPunct="1"/>
            <a:r>
              <a:rPr lang="en-US" altLang="en-US"/>
              <a:t>High</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Levels of Impact</a:t>
            </a:r>
          </a:p>
        </p:txBody>
      </p:sp>
      <p:sp>
        <p:nvSpPr>
          <p:cNvPr id="19458"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can define 3 levels of impact from a security breach</a:t>
            </a:r>
          </a:p>
          <a:p>
            <a:pPr marL="742950" lvl="1" indent="-285750" eaLnBrk="1" hangingPunct="1"/>
            <a:r>
              <a:rPr lang="en-US" altLang="en-US"/>
              <a:t>Low</a:t>
            </a:r>
          </a:p>
          <a:p>
            <a:pPr marL="742950" lvl="1" indent="-285750" eaLnBrk="1" hangingPunct="1"/>
            <a:r>
              <a:rPr lang="en-US" altLang="en-US"/>
              <a:t>Moderate</a:t>
            </a:r>
          </a:p>
          <a:p>
            <a:pPr marL="1143000" lvl="2" indent="-228600" eaLnBrk="1" hangingPunct="1"/>
            <a:r>
              <a:rPr lang="en-US" altLang="en-US">
                <a:ea typeface="MS PGothic" panose="020B0600070205080204" pitchFamily="34" charset="-128"/>
              </a:rPr>
              <a:t>significant damage to organizational assets</a:t>
            </a:r>
          </a:p>
          <a:p>
            <a:pPr marL="1143000" lvl="2" indent="-228600" eaLnBrk="1" hangingPunct="1"/>
            <a:r>
              <a:rPr lang="en-US" altLang="en-US">
                <a:ea typeface="MS PGothic" panose="020B0600070205080204" pitchFamily="34" charset="-128"/>
              </a:rPr>
              <a:t>significant financial loss</a:t>
            </a:r>
          </a:p>
          <a:p>
            <a:pPr marL="1143000" lvl="2" indent="-228600" eaLnBrk="1" hangingPunct="1"/>
            <a:r>
              <a:rPr lang="en-US" altLang="en-US">
                <a:ea typeface="MS PGothic" panose="020B0600070205080204" pitchFamily="34" charset="-128"/>
              </a:rPr>
              <a:t>does not involve loss of life or serious, life-threatening injuries</a:t>
            </a:r>
            <a:endParaRPr lang="en-US" altLang="en-US"/>
          </a:p>
          <a:p>
            <a:pPr marL="742950" lvl="1" indent="-285750" eaLnBrk="1" hangingPunct="1"/>
            <a:r>
              <a:rPr lang="en-US" altLang="en-US"/>
              <a:t>High</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Levels of Impact</a:t>
            </a:r>
          </a:p>
        </p:txBody>
      </p:sp>
      <p:sp>
        <p:nvSpPr>
          <p:cNvPr id="21506"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can define 3 levels of impact from a security breach</a:t>
            </a:r>
          </a:p>
          <a:p>
            <a:pPr marL="742950" lvl="1" indent="-285750" eaLnBrk="1" hangingPunct="1"/>
            <a:r>
              <a:rPr lang="en-US" altLang="en-US"/>
              <a:t>Low</a:t>
            </a:r>
          </a:p>
          <a:p>
            <a:pPr marL="742950" lvl="1" indent="-285750" eaLnBrk="1" hangingPunct="1"/>
            <a:r>
              <a:rPr lang="en-US" altLang="en-US"/>
              <a:t>Moderate</a:t>
            </a:r>
          </a:p>
          <a:p>
            <a:pPr marL="742950" lvl="1" indent="-285750" eaLnBrk="1" hangingPunct="1"/>
            <a:r>
              <a:rPr lang="en-US" altLang="en-US"/>
              <a:t>High</a:t>
            </a:r>
          </a:p>
          <a:p>
            <a:pPr marL="1143000" lvl="2" indent="-228600" eaLnBrk="1" hangingPunct="1"/>
            <a:r>
              <a:rPr lang="en-US" altLang="en-US">
                <a:ea typeface="MS PGothic" panose="020B0600070205080204" pitchFamily="34" charset="-128"/>
              </a:rPr>
              <a:t>major damage to organizational assets</a:t>
            </a:r>
          </a:p>
          <a:p>
            <a:pPr marL="1143000" lvl="2" indent="-228600" eaLnBrk="1" hangingPunct="1"/>
            <a:r>
              <a:rPr lang="en-US" altLang="en-US">
                <a:ea typeface="MS PGothic" panose="020B0600070205080204" pitchFamily="34" charset="-128"/>
              </a:rPr>
              <a:t>major financial loss</a:t>
            </a:r>
          </a:p>
          <a:p>
            <a:pPr marL="1143000" lvl="2" indent="-228600" eaLnBrk="1" hangingPunct="1"/>
            <a:r>
              <a:rPr lang="en-US" altLang="en-US">
                <a:ea typeface="MS PGothic" panose="020B0600070205080204" pitchFamily="34" charset="-128"/>
              </a:rPr>
              <a:t>harm to individuals involving loss of life or serious life threatening injuries</a:t>
            </a:r>
            <a:endParaRPr lang="en-US" altLang="en-US"/>
          </a:p>
          <a:p>
            <a:pPr marL="1143000" lvl="2" indent="-228600" eaLnBrk="1" hangingPunct="1"/>
            <a:endParaRPr lang="en-US"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Computer Security Challenges</a:t>
            </a:r>
          </a:p>
        </p:txBody>
      </p:sp>
      <p:sp>
        <p:nvSpPr>
          <p:cNvPr id="23555" name="Rectangle 3"/>
          <p:cNvSpPr/>
          <p:nvPr/>
        </p:nvSpPr>
        <p:spPr>
          <a:xfrm>
            <a:off x="381000" y="1565744"/>
            <a:ext cx="8382000" cy="4800600"/>
          </a:xfrm>
          <a:prstGeom prst="rect">
            <a:avLst/>
          </a:prstGeom>
          <a:no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not simple</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must consider potential attacks</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procedures used counter-intuitive</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involve algorithms and secret info</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must decide where to deploy mechanisms</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battle of wits between attacker / admin</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not perceived on benefit until fails</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requires regular monitoring</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too often an after-thought</a:t>
            </a:r>
          </a:p>
          <a:p>
            <a:pPr marL="609600" lvl="0" indent="-609600">
              <a:lnSpc>
                <a:spcPct val="90000"/>
              </a:lnSpc>
              <a:spcBef>
                <a:spcPct val="20000"/>
              </a:spcBef>
              <a:buClr>
                <a:schemeClr val="hlink"/>
              </a:buClr>
              <a:buSzPct val="80000"/>
              <a:buFont typeface="Arial" panose="020B0604020202020204" pitchFamily="34"/>
              <a:buChar char="•"/>
            </a:pPr>
            <a:r>
              <a:rPr lang="en-US" altLang="zh-CN" sz="2800" dirty="0"/>
              <a:t>regarded as impediment to using 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to="" calcmode="lin" valueType="num">
                                      <p:cBhvr>
                                        <p:cTn id="7" dur="1" fill="hold"/>
                                        <p:tgtEl>
                                          <p:spTgt spid="23555">
                                            <p:txEl>
                                              <p:pRg st="0" end="0"/>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 to="" calcmode="lin" valueType="num">
                                      <p:cBhvr>
                                        <p:cTn id="12" dur="1" fill="hold"/>
                                        <p:tgtEl>
                                          <p:spTgt spid="23555">
                                            <p:txEl>
                                              <p:pRg st="1" end="1"/>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 to="" calcmode="lin" valueType="num">
                                      <p:cBhvr>
                                        <p:cTn id="17" dur="1" fill="hold"/>
                                        <p:tgtEl>
                                          <p:spTgt spid="23555">
                                            <p:txEl>
                                              <p:pRg st="2" end="2"/>
                                            </p:txEl>
                                          </p:spTgt>
                                        </p:tgtEl>
                                        <p:attrNameLst>
                                          <p:attrName>style.visibility</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3555">
                                            <p:txEl>
                                              <p:pRg st="3" end="3"/>
                                            </p:txEl>
                                          </p:spTgt>
                                        </p:tgtEl>
                                        <p:attrNameLst>
                                          <p:attrName>style.visibility</p:attrName>
                                        </p:attrNameLst>
                                      </p:cBhvr>
                                      <p:to>
                                        <p:strVal val="visible"/>
                                      </p:to>
                                    </p:set>
                                    <p:anim to="" calcmode="lin" valueType="num">
                                      <p:cBhvr>
                                        <p:cTn id="22" dur="1" fill="hold"/>
                                        <p:tgtEl>
                                          <p:spTgt spid="23555">
                                            <p:txEl>
                                              <p:pRg st="3" end="3"/>
                                            </p:txEl>
                                          </p:spTgt>
                                        </p:tgtEl>
                                        <p:attrNameLst>
                                          <p:attrName>style.visibility</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3555">
                                            <p:txEl>
                                              <p:pRg st="4" end="4"/>
                                            </p:txEl>
                                          </p:spTgt>
                                        </p:tgtEl>
                                        <p:attrNameLst>
                                          <p:attrName>style.visibility</p:attrName>
                                        </p:attrNameLst>
                                      </p:cBhvr>
                                      <p:to>
                                        <p:strVal val="visible"/>
                                      </p:to>
                                    </p:set>
                                    <p:anim to="" calcmode="lin" valueType="num">
                                      <p:cBhvr>
                                        <p:cTn id="27" dur="1" fill="hold"/>
                                        <p:tgtEl>
                                          <p:spTgt spid="23555">
                                            <p:txEl>
                                              <p:pRg st="4" end="4"/>
                                            </p:txEl>
                                          </p:spTgt>
                                        </p:tgtEl>
                                        <p:attrNameLst>
                                          <p:attrName>style.visibility</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3555">
                                            <p:txEl>
                                              <p:pRg st="5" end="5"/>
                                            </p:txEl>
                                          </p:spTgt>
                                        </p:tgtEl>
                                        <p:attrNameLst>
                                          <p:attrName>style.visibility</p:attrName>
                                        </p:attrNameLst>
                                      </p:cBhvr>
                                      <p:to>
                                        <p:strVal val="visible"/>
                                      </p:to>
                                    </p:set>
                                    <p:anim to="" calcmode="lin" valueType="num">
                                      <p:cBhvr>
                                        <p:cTn id="32" dur="1" fill="hold"/>
                                        <p:tgtEl>
                                          <p:spTgt spid="23555">
                                            <p:txEl>
                                              <p:pRg st="5" end="5"/>
                                            </p:txEl>
                                          </p:spTgt>
                                        </p:tgtEl>
                                        <p:attrNameLst>
                                          <p:attrName>style.visibility</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23555">
                                            <p:txEl>
                                              <p:pRg st="6" end="6"/>
                                            </p:txEl>
                                          </p:spTgt>
                                        </p:tgtEl>
                                        <p:attrNameLst>
                                          <p:attrName>style.visibility</p:attrName>
                                        </p:attrNameLst>
                                      </p:cBhvr>
                                      <p:to>
                                        <p:strVal val="visible"/>
                                      </p:to>
                                    </p:set>
                                    <p:anim to="" calcmode="lin" valueType="num">
                                      <p:cBhvr>
                                        <p:cTn id="37" dur="1" fill="hold"/>
                                        <p:tgtEl>
                                          <p:spTgt spid="23555">
                                            <p:txEl>
                                              <p:pRg st="6" end="6"/>
                                            </p:txEl>
                                          </p:spTgt>
                                        </p:tgtEl>
                                        <p:attrNameLst>
                                          <p:attrName>style.visibility</p:attrName>
                                        </p:attrNameLst>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23555">
                                            <p:txEl>
                                              <p:pRg st="7" end="7"/>
                                            </p:txEl>
                                          </p:spTgt>
                                        </p:tgtEl>
                                        <p:attrNameLst>
                                          <p:attrName>style.visibility</p:attrName>
                                        </p:attrNameLst>
                                      </p:cBhvr>
                                      <p:to>
                                        <p:strVal val="visible"/>
                                      </p:to>
                                    </p:set>
                                    <p:anim to="" calcmode="lin" valueType="num">
                                      <p:cBhvr>
                                        <p:cTn id="42" dur="1" fill="hold"/>
                                        <p:tgtEl>
                                          <p:spTgt spid="23555">
                                            <p:txEl>
                                              <p:pRg st="7" end="7"/>
                                            </p:txEl>
                                          </p:spTgt>
                                        </p:tgtEl>
                                        <p:attrNameLst>
                                          <p:attrName>style.visibility</p:attrName>
                                        </p:attrNameLst>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nodeType="clickEffect">
                                  <p:stCondLst>
                                    <p:cond delay="0"/>
                                  </p:stCondLst>
                                  <p:childTnLst>
                                    <p:set>
                                      <p:cBhvr>
                                        <p:cTn id="46" dur="1" fill="hold">
                                          <p:stCondLst>
                                            <p:cond delay="0"/>
                                          </p:stCondLst>
                                        </p:cTn>
                                        <p:tgtEl>
                                          <p:spTgt spid="23555">
                                            <p:txEl>
                                              <p:pRg st="8" end="8"/>
                                            </p:txEl>
                                          </p:spTgt>
                                        </p:tgtEl>
                                        <p:attrNameLst>
                                          <p:attrName>style.visibility</p:attrName>
                                        </p:attrNameLst>
                                      </p:cBhvr>
                                      <p:to>
                                        <p:strVal val="visible"/>
                                      </p:to>
                                    </p:set>
                                    <p:anim to="" calcmode="lin" valueType="num">
                                      <p:cBhvr>
                                        <p:cTn id="47" dur="1" fill="hold"/>
                                        <p:tgtEl>
                                          <p:spTgt spid="23555">
                                            <p:txEl>
                                              <p:pRg st="8" end="8"/>
                                            </p:txEl>
                                          </p:spTgt>
                                        </p:tgtEl>
                                        <p:attrNameLst>
                                          <p:attrName>style.visibility</p:attrName>
                                        </p:attrNameLst>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nodeType="clickEffect">
                                  <p:stCondLst>
                                    <p:cond delay="0"/>
                                  </p:stCondLst>
                                  <p:childTnLst>
                                    <p:set>
                                      <p:cBhvr>
                                        <p:cTn id="51" dur="1" fill="hold">
                                          <p:stCondLst>
                                            <p:cond delay="0"/>
                                          </p:stCondLst>
                                        </p:cTn>
                                        <p:tgtEl>
                                          <p:spTgt spid="23555">
                                            <p:txEl>
                                              <p:pRg st="9" end="9"/>
                                            </p:txEl>
                                          </p:spTgt>
                                        </p:tgtEl>
                                        <p:attrNameLst>
                                          <p:attrName>style.visibility</p:attrName>
                                        </p:attrNameLst>
                                      </p:cBhvr>
                                      <p:to>
                                        <p:strVal val="visible"/>
                                      </p:to>
                                    </p:set>
                                    <p:anim to="" calcmode="lin" valueType="num">
                                      <p:cBhvr>
                                        <p:cTn id="52" dur="1" fill="hold"/>
                                        <p:tgtEl>
                                          <p:spTgt spid="23555">
                                            <p:txEl>
                                              <p:pRg st="9" end="9"/>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ea typeface="MS PGothic" panose="020B0600070205080204" pitchFamily="34" charset="-128"/>
              </a:rPr>
              <a:t>Aspects of Security</a:t>
            </a:r>
          </a:p>
        </p:txBody>
      </p:sp>
      <p:sp>
        <p:nvSpPr>
          <p:cNvPr id="25602"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sz="2800">
                <a:ea typeface="MS PGothic" panose="020B0600070205080204" pitchFamily="34" charset="-128"/>
              </a:rPr>
              <a:t>consider 3 aspects of information security:</a:t>
            </a:r>
          </a:p>
          <a:p>
            <a:pPr marL="342900" lvl="0" indent="-342900" algn="just" eaLnBrk="1" hangingPunct="1">
              <a:buClr>
                <a:schemeClr val="tx1"/>
              </a:buClr>
            </a:pPr>
            <a:r>
              <a:rPr lang="en-IN" altLang="en-US" sz="2800" b="1">
                <a:solidFill>
                  <a:schemeClr val="tx2"/>
                </a:solidFill>
              </a:rPr>
              <a:t>Security Attack:</a:t>
            </a:r>
            <a:r>
              <a:rPr lang="en-IN" altLang="en-US" sz="2800">
                <a:solidFill>
                  <a:schemeClr val="tx2"/>
                </a:solidFill>
              </a:rPr>
              <a:t> </a:t>
            </a:r>
            <a:r>
              <a:rPr lang="en-IN" altLang="en-US" sz="2800"/>
              <a:t>Any action that compromises the security of information owned by an organization.</a:t>
            </a:r>
          </a:p>
          <a:p>
            <a:pPr marL="342900" lvl="0" indent="-342900" algn="just" eaLnBrk="1" hangingPunct="1">
              <a:buClr>
                <a:schemeClr val="tx1"/>
              </a:buClr>
            </a:pPr>
            <a:r>
              <a:rPr lang="en-IN" altLang="en-US" sz="2800" b="1">
                <a:solidFill>
                  <a:schemeClr val="tx2"/>
                </a:solidFill>
              </a:rPr>
              <a:t>Security Mechanism: </a:t>
            </a:r>
            <a:r>
              <a:rPr lang="en-IN" altLang="en-US" sz="2800"/>
              <a:t>A process that is designed to detect, prevent, or recover from a security attack.</a:t>
            </a:r>
          </a:p>
          <a:p>
            <a:pPr marL="342900" lvl="0" indent="-342900" algn="just" eaLnBrk="1" hangingPunct="1">
              <a:buClr>
                <a:schemeClr val="tx1"/>
              </a:buClr>
            </a:pPr>
            <a:r>
              <a:rPr lang="en-IN" altLang="en-US" sz="2800" b="1">
                <a:solidFill>
                  <a:schemeClr val="tx2"/>
                </a:solidFill>
              </a:rPr>
              <a:t>Security Service: </a:t>
            </a:r>
            <a:r>
              <a:rPr lang="en-IN" altLang="en-US" sz="2800"/>
              <a:t>A communication service that enhances the security of the data processing systems and the information transfers of an organization. </a:t>
            </a:r>
          </a:p>
          <a:p>
            <a:pPr marL="742950" lvl="1" indent="-285750" eaLnBrk="1" hangingPunct="1"/>
            <a:endParaRPr lang="en-AU" sz="2400">
              <a:ea typeface="MS PGothic" panose="020B0600070205080204" pitchFamily="34" charset="-128"/>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Chapter 0 – Reader’s Guide</a:t>
            </a:r>
            <a:endParaRPr lang="en-AU">
              <a:ea typeface="MS PGothic" panose="020B0600070205080204" pitchFamily="34" charset="-128"/>
            </a:endParaRPr>
          </a:p>
        </p:txBody>
      </p:sp>
      <p:sp>
        <p:nvSpPr>
          <p:cNvPr id="6146" name="Rectangle 3"/>
          <p:cNvSpPr>
            <a:spLocks noGrp="1"/>
          </p:cNvSpPr>
          <p:nvPr>
            <p:ph idx="1"/>
          </p:nvPr>
        </p:nvSpPr>
        <p:spPr>
          <a:xfrm>
            <a:off x="539750" y="2133600"/>
            <a:ext cx="8229600" cy="3989388"/>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lnSpc>
                <a:spcPct val="90000"/>
              </a:lnSpc>
              <a:buFont typeface="Wingdings" panose="05000000000000000000" pitchFamily="2" charset="2"/>
              <a:buNone/>
            </a:pPr>
            <a:r>
              <a:rPr lang="en-AU" i="1">
                <a:ea typeface="MS PGothic" panose="020B0600070205080204" pitchFamily="34" charset="-128"/>
              </a:rPr>
              <a:t>The art of war teaches us to rely not on the likelihood of the enemy's not coming, but on our own readiness to receive him; not on the chance of his not attacking, but rather on the fact that we have made our position unassailable. </a:t>
            </a:r>
          </a:p>
          <a:p>
            <a:pPr lvl="0" eaLnBrk="1" hangingPunct="1">
              <a:lnSpc>
                <a:spcPct val="90000"/>
              </a:lnSpc>
              <a:buFont typeface="Wingdings" panose="05000000000000000000" pitchFamily="2" charset="2"/>
              <a:buNone/>
            </a:pPr>
            <a:r>
              <a:rPr lang="en-AU" b="1">
                <a:ea typeface="MS PGothic" panose="020B0600070205080204" pitchFamily="34" charset="-128"/>
              </a:rPr>
              <a:t>	—</a:t>
            </a:r>
            <a:r>
              <a:rPr lang="en-AU" b="1" i="1">
                <a:ea typeface="MS PGothic" panose="020B0600070205080204" pitchFamily="34" charset="-128"/>
              </a:rPr>
              <a:t>The Art of War, </a:t>
            </a:r>
            <a:r>
              <a:rPr lang="en-AU" b="1">
                <a:ea typeface="MS PGothic" panose="020B0600070205080204" pitchFamily="34" charset="-128"/>
              </a:rPr>
              <a:t>Sun Tzu</a:t>
            </a:r>
            <a:endParaRPr lang="en-AU">
              <a:ea typeface="MS PGothic" panose="020B0600070205080204" pitchFamily="34" charset="-128"/>
            </a:endParaRPr>
          </a:p>
          <a:p>
            <a:pPr lvl="0" eaLnBrk="1" hangingPunct="1">
              <a:lnSpc>
                <a:spcPct val="90000"/>
              </a:lnSpc>
            </a:pPr>
            <a:endParaRPr lang="en-AU">
              <a:ea typeface="MS PGothic" panose="020B0600070205080204" pitchFamily="34"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Security Attacks</a:t>
            </a:r>
          </a:p>
        </p:txBody>
      </p:sp>
      <p:sp>
        <p:nvSpPr>
          <p:cNvPr id="27650" name="Content Placeholder 2"/>
          <p:cNvSpPr>
            <a:spLocks noGrp="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fontScale="92500" lnSpcReduction="10000"/>
          </a:bodyPr>
          <a:lstStyle>
            <a:defPPr/>
          </a:lstStyle>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A </a:t>
            </a:r>
            <a:r>
              <a:rPr kumimoji="0" lang="en-IN" sz="3200" b="1" i="0" u="none" strike="noStrike" kern="1200" cap="none" spc="0" normalizeH="0" baseline="0" noProof="0">
                <a:ln>
                  <a:noFill/>
                </a:ln>
                <a:solidFill>
                  <a:schemeClr val="tx2"/>
                </a:solidFill>
                <a:effectLst/>
                <a:uLnTx/>
                <a:uFillTx/>
                <a:latin typeface="+mn-lt"/>
                <a:ea typeface="+mn-ea"/>
                <a:cs typeface="+mn-cs"/>
              </a:rPr>
              <a:t>passive attack</a:t>
            </a:r>
            <a:r>
              <a:rPr kumimoji="0" lang="en-IN" sz="3200" b="0" i="0" u="none" strike="noStrike" kern="1200" cap="none" spc="0" normalizeH="0" baseline="0" noProof="0">
                <a:ln>
                  <a:noFill/>
                </a:ln>
                <a:solidFill>
                  <a:schemeClr val="tx1"/>
                </a:solidFill>
                <a:effectLst/>
                <a:uLnTx/>
                <a:uFillTx/>
                <a:latin typeface="+mn-lt"/>
                <a:ea typeface="+mn-ea"/>
                <a:cs typeface="+mn-cs"/>
              </a:rPr>
              <a:t> attempts to learn or make use of information from the system but does not affect system resources. </a:t>
            </a:r>
          </a:p>
          <a:p>
            <a:pPr marL="857250" marR="0" lvl="1" indent="-457200" algn="just" defTabSz="914400" rtl="0" eaLnBrk="1" fontAlgn="auto" latinLnBrk="0" hangingPunct="1">
              <a:lnSpc>
                <a:spcPct val="100000"/>
              </a:lnSpc>
              <a:spcBef>
                <a:spcPct val="20000"/>
              </a:spcBef>
              <a:spcAft>
                <a:spcPct val="0"/>
              </a:spcAft>
              <a:buClrTx/>
              <a:buSzTx/>
              <a:buFont typeface="+mj-lt"/>
              <a:buAutoNum type="arabicPeriod"/>
              <a:defRPr/>
            </a:pPr>
            <a:r>
              <a:rPr kumimoji="0" lang="en-IN" sz="2400" b="0" i="0" u="none" strike="noStrike" kern="1200" cap="none" spc="0" normalizeH="0" baseline="0" noProof="0">
                <a:ln>
                  <a:noFill/>
                </a:ln>
                <a:solidFill>
                  <a:schemeClr val="tx1"/>
                </a:solidFill>
                <a:effectLst/>
                <a:uLnTx/>
                <a:uFillTx/>
                <a:latin typeface="+mn-lt"/>
                <a:ea typeface="+mn-ea"/>
                <a:cs typeface="+mn-cs"/>
              </a:rPr>
              <a:t>Release of message contents</a:t>
            </a:r>
          </a:p>
          <a:p>
            <a:pPr marL="857250" marR="0" lvl="1" indent="-457200" algn="just" defTabSz="914400" rtl="0" eaLnBrk="1" fontAlgn="auto" latinLnBrk="0" hangingPunct="1">
              <a:lnSpc>
                <a:spcPct val="100000"/>
              </a:lnSpc>
              <a:spcBef>
                <a:spcPct val="20000"/>
              </a:spcBef>
              <a:spcAft>
                <a:spcPct val="0"/>
              </a:spcAft>
              <a:buClrTx/>
              <a:buSzTx/>
              <a:buFont typeface="+mj-lt"/>
              <a:buAutoNum type="arabicPeriod"/>
              <a:defRPr/>
            </a:pPr>
            <a:r>
              <a:rPr kumimoji="0" lang="en-IN" sz="2400" b="0" i="0" u="none" strike="noStrike" kern="1200" cap="none" spc="0" normalizeH="0" baseline="0" noProof="0">
                <a:ln>
                  <a:noFill/>
                </a:ln>
                <a:solidFill>
                  <a:schemeClr val="tx1"/>
                </a:solidFill>
                <a:effectLst/>
                <a:uLnTx/>
                <a:uFillTx/>
                <a:latin typeface="+mn-lt"/>
                <a:ea typeface="+mn-ea"/>
                <a:cs typeface="+mn-cs"/>
              </a:rPr>
              <a:t>Traffic analysis</a:t>
            </a:r>
          </a:p>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An </a:t>
            </a:r>
            <a:r>
              <a:rPr kumimoji="0" lang="en-IN" sz="3200" b="1" i="0" u="none" strike="noStrike" kern="1200" cap="none" spc="0" normalizeH="0" baseline="0" noProof="0">
                <a:ln>
                  <a:noFill/>
                </a:ln>
                <a:solidFill>
                  <a:schemeClr val="tx2"/>
                </a:solidFill>
                <a:effectLst/>
                <a:uLnTx/>
                <a:uFillTx/>
                <a:latin typeface="+mn-lt"/>
                <a:ea typeface="+mn-ea"/>
                <a:cs typeface="+mn-cs"/>
              </a:rPr>
              <a:t>active attack </a:t>
            </a:r>
            <a:r>
              <a:rPr kumimoji="0" lang="en-IN" sz="3200" b="0" i="0" u="none" strike="noStrike" kern="1200" cap="none" spc="0" normalizeH="0" baseline="0" noProof="0">
                <a:ln>
                  <a:noFill/>
                </a:ln>
                <a:solidFill>
                  <a:schemeClr val="tx1"/>
                </a:solidFill>
                <a:effectLst/>
                <a:uLnTx/>
                <a:uFillTx/>
                <a:latin typeface="+mn-lt"/>
                <a:ea typeface="+mn-ea"/>
                <a:cs typeface="+mn-cs"/>
              </a:rPr>
              <a:t>attempts to alter system resources or affect their operation.</a:t>
            </a:r>
          </a:p>
          <a:p>
            <a:pPr marL="857250" marR="0" lvl="1" indent="-457200" algn="l" defTabSz="914400" rtl="0" eaLnBrk="1" fontAlgn="auto" latinLnBrk="0" hangingPunct="1">
              <a:lnSpc>
                <a:spcPct val="100000"/>
              </a:lnSpc>
              <a:spcBef>
                <a:spcPct val="20000"/>
              </a:spcBef>
              <a:spcAft>
                <a:spcPct val="0"/>
              </a:spcAft>
              <a:buClrTx/>
              <a:buSzTx/>
              <a:buFont typeface="+mj-lt"/>
              <a:buAutoNum type="arabicPeriod"/>
              <a:defRPr/>
            </a:pPr>
            <a:r>
              <a:rPr kumimoji="0" lang="en-IN" sz="2400" b="0" i="0" u="none" strike="noStrike" kern="1200" cap="none" spc="0" normalizeH="0" baseline="0" noProof="0">
                <a:ln>
                  <a:noFill/>
                </a:ln>
                <a:solidFill>
                  <a:schemeClr val="tx1"/>
                </a:solidFill>
                <a:effectLst/>
                <a:uLnTx/>
                <a:uFillTx/>
                <a:latin typeface="+mn-lt"/>
                <a:ea typeface="+mn-ea"/>
                <a:cs typeface="+mn-cs"/>
              </a:rPr>
              <a:t>Masquerade</a:t>
            </a:r>
          </a:p>
          <a:p>
            <a:pPr marL="857250" marR="0" lvl="1" indent="-457200" algn="l" defTabSz="914400" rtl="0" eaLnBrk="1" fontAlgn="auto" latinLnBrk="0" hangingPunct="1">
              <a:lnSpc>
                <a:spcPct val="100000"/>
              </a:lnSpc>
              <a:spcBef>
                <a:spcPct val="20000"/>
              </a:spcBef>
              <a:spcAft>
                <a:spcPct val="0"/>
              </a:spcAft>
              <a:buClrTx/>
              <a:buSzTx/>
              <a:buFont typeface="+mj-lt"/>
              <a:buAutoNum type="arabicPeriod"/>
              <a:defRPr/>
            </a:pPr>
            <a:r>
              <a:rPr kumimoji="0" lang="en-IN" sz="2400" b="0" i="0" u="none" strike="noStrike" kern="1200" cap="none" spc="0" normalizeH="0" baseline="0" noProof="0">
                <a:ln>
                  <a:noFill/>
                </a:ln>
                <a:solidFill>
                  <a:schemeClr val="tx1"/>
                </a:solidFill>
                <a:effectLst/>
                <a:uLnTx/>
                <a:uFillTx/>
                <a:latin typeface="+mn-lt"/>
                <a:ea typeface="+mn-ea"/>
                <a:cs typeface="+mn-cs"/>
              </a:rPr>
              <a:t>Replay</a:t>
            </a:r>
          </a:p>
          <a:p>
            <a:pPr marL="857250" marR="0" lvl="1" indent="-457200" algn="l" defTabSz="914400" rtl="0" eaLnBrk="1" fontAlgn="auto" latinLnBrk="0" hangingPunct="1">
              <a:lnSpc>
                <a:spcPct val="100000"/>
              </a:lnSpc>
              <a:spcBef>
                <a:spcPct val="20000"/>
              </a:spcBef>
              <a:spcAft>
                <a:spcPct val="0"/>
              </a:spcAft>
              <a:buClrTx/>
              <a:buSzTx/>
              <a:buFont typeface="+mj-lt"/>
              <a:buAutoNum type="arabicPeriod"/>
              <a:defRPr/>
            </a:pPr>
            <a:r>
              <a:rPr kumimoji="0" lang="en-IN" sz="2400" b="0" i="0" u="none" strike="noStrike" kern="1200" cap="none" spc="0" normalizeH="0" baseline="0" noProof="0">
                <a:ln>
                  <a:noFill/>
                </a:ln>
                <a:solidFill>
                  <a:schemeClr val="tx1"/>
                </a:solidFill>
                <a:effectLst/>
                <a:uLnTx/>
                <a:uFillTx/>
                <a:latin typeface="+mn-lt"/>
                <a:ea typeface="+mn-ea"/>
                <a:cs typeface="+mn-cs"/>
              </a:rPr>
              <a:t>Modification of messages</a:t>
            </a:r>
          </a:p>
          <a:p>
            <a:pPr marL="857250" marR="0" lvl="1" indent="-457200" algn="l" defTabSz="914400" rtl="0" eaLnBrk="1" fontAlgn="auto" latinLnBrk="0" hangingPunct="1">
              <a:lnSpc>
                <a:spcPct val="100000"/>
              </a:lnSpc>
              <a:spcBef>
                <a:spcPct val="20000"/>
              </a:spcBef>
              <a:spcAft>
                <a:spcPct val="0"/>
              </a:spcAft>
              <a:buClrTx/>
              <a:buSzTx/>
              <a:buFont typeface="+mj-lt"/>
              <a:buAutoNum type="arabicPeriod"/>
              <a:defRPr/>
            </a:pPr>
            <a:r>
              <a:rPr kumimoji="0" lang="en-IN" sz="2400" b="0" i="0" u="none" strike="noStrike" kern="1200" cap="none" spc="0" normalizeH="0" baseline="0" noProof="0">
                <a:ln>
                  <a:noFill/>
                </a:ln>
                <a:solidFill>
                  <a:schemeClr val="tx1"/>
                </a:solidFill>
                <a:effectLst/>
                <a:uLnTx/>
                <a:uFillTx/>
                <a:latin typeface="+mn-lt"/>
                <a:ea typeface="+mn-ea"/>
                <a:cs typeface="+mn-cs"/>
              </a:rPr>
              <a:t>Denial of service.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65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65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0"/>
            <a:ext cx="86868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sz="2800"/>
              <a:t>1) Release of message contents (Passive Attack)</a:t>
            </a:r>
          </a:p>
        </p:txBody>
      </p:sp>
      <p:sp>
        <p:nvSpPr>
          <p:cNvPr id="28674" name="Content Placeholder 2"/>
          <p:cNvSpPr>
            <a:spLocks noGrp="1"/>
          </p:cNvSpPr>
          <p:nvPr>
            <p:ph idx="1"/>
          </p:nvPr>
        </p:nvSpPr>
        <p:spPr>
          <a:xfrm>
            <a:off x="190500" y="4652963"/>
            <a:ext cx="8763000" cy="1795463"/>
          </a:xfrm>
          <a:prstGeom prst="rect">
            <a:avLst/>
          </a:prstGeom>
        </p:spPr>
        <p:txBody>
          <a:bodyPr vert="horz" wrap="square" lIns="91440" tIns="45720" rIns="91440" bIns="45720" numCol="1" rtlCol="0" anchor="t" anchorCtr="0" compatLnSpc="1">
            <a:normAutofit fontScale="77500" lnSpcReduction="20000"/>
          </a:bodyPr>
          <a:lstStyle>
            <a:defPPr/>
          </a:lstStyle>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A telephone conversation, an electronic mail message, and a transferred file may contain sensitive or confidential information.</a:t>
            </a:r>
          </a:p>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We would like to prevent an opponent from learning the contents of these transmissions.</a:t>
            </a:r>
          </a:p>
        </p:txBody>
      </p:sp>
      <p:pic>
        <p:nvPicPr>
          <p:cNvPr id="28675" name="Picture 4"/>
          <p:cNvPicPr>
            <a:picLocks noChangeAspect="1"/>
          </p:cNvPicPr>
          <p:nvPr/>
        </p:nvPicPr>
        <p:blipFill>
          <a:blip r:embed="rId2"/>
          <a:stretch>
            <a:fillRect/>
          </a:stretch>
        </p:blipFill>
        <p:spPr>
          <a:xfrm>
            <a:off x="1295400" y="984250"/>
            <a:ext cx="6873875" cy="3676650"/>
          </a:xfrm>
          <a:prstGeom prst="rect">
            <a:avLst/>
          </a:prstGeom>
          <a:noFill/>
          <a:ln>
            <a:noFill/>
            <a:miter lim="800000"/>
            <a:headEnd/>
            <a:tailEnd/>
          </a:ln>
        </p:spPr>
      </p:pic>
      <p:sp>
        <p:nvSpPr>
          <p:cNvPr id="28676" name="Oval 3"/>
          <p:cNvSpPr/>
          <p:nvPr/>
        </p:nvSpPr>
        <p:spPr>
          <a:xfrm>
            <a:off x="4397375" y="2259013"/>
            <a:ext cx="1404938" cy="865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395605" y="44133"/>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2) Traffic Analysis (Passive Attack)</a:t>
            </a:r>
          </a:p>
        </p:txBody>
      </p:sp>
      <p:sp>
        <p:nvSpPr>
          <p:cNvPr id="29698" name="Content Placeholder 2"/>
          <p:cNvSpPr>
            <a:spLocks noGrp="1"/>
          </p:cNvSpPr>
          <p:nvPr>
            <p:ph idx="1"/>
          </p:nvPr>
        </p:nvSpPr>
        <p:spPr>
          <a:xfrm>
            <a:off x="190500" y="4976813"/>
            <a:ext cx="8763000" cy="1285875"/>
          </a:xfrm>
          <a:prstGeom prst="rect">
            <a:avLst/>
          </a:prstGeom>
        </p:spPr>
        <p:txBody>
          <a:bodyPr vert="horz" wrap="square" lIns="91440" tIns="45720" rIns="91440" bIns="45720" numCol="1" rtlCol="0" anchor="t" anchorCtr="0" compatLnSpc="1">
            <a:normAutofit fontScale="85000" lnSpcReduction="10000"/>
          </a:bodyPr>
          <a:lstStyle>
            <a:defPPr/>
          </a:lstStyle>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In such attacks, an adversary, capable of observing network traffic statistics in several different networks, correlates the traffic patterns in these networks.</a:t>
            </a:r>
          </a:p>
        </p:txBody>
      </p:sp>
      <p:pic>
        <p:nvPicPr>
          <p:cNvPr id="29699" name="Picture 4"/>
          <p:cNvPicPr>
            <a:picLocks noChangeAspect="1"/>
          </p:cNvPicPr>
          <p:nvPr/>
        </p:nvPicPr>
        <p:blipFill>
          <a:blip r:embed="rId2"/>
          <a:stretch>
            <a:fillRect/>
          </a:stretch>
        </p:blipFill>
        <p:spPr>
          <a:xfrm>
            <a:off x="1135063" y="914400"/>
            <a:ext cx="6873875" cy="3716338"/>
          </a:xfrm>
          <a:prstGeom prst="rect">
            <a:avLst/>
          </a:prstGeom>
          <a:noFill/>
          <a:ln>
            <a:noFill/>
            <a:miter lim="800000"/>
            <a:headEnd/>
            <a:tailEnd/>
          </a:ln>
        </p:spPr>
      </p:pic>
      <p:sp>
        <p:nvSpPr>
          <p:cNvPr id="29700" name="Oval 5"/>
          <p:cNvSpPr/>
          <p:nvPr/>
        </p:nvSpPr>
        <p:spPr>
          <a:xfrm>
            <a:off x="4291013" y="2265363"/>
            <a:ext cx="1544638" cy="949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4400" b="0" i="0" u="none" strike="noStrike" kern="1200" cap="none" spc="0" normalizeH="0" baseline="0" noProof="0">
                <a:ln>
                  <a:noFill/>
                </a:ln>
                <a:solidFill>
                  <a:schemeClr val="tx1"/>
                </a:solidFill>
                <a:effectLst/>
                <a:uLnTx/>
                <a:uFillTx/>
                <a:latin typeface="+mj-lt"/>
                <a:ea typeface="+mj-ea"/>
                <a:cs typeface="+mj-cs"/>
              </a:rPr>
              <a:t>1) Masquerade Attack (Active Attack)</a:t>
            </a:r>
          </a:p>
        </p:txBody>
      </p:sp>
      <p:sp>
        <p:nvSpPr>
          <p:cNvPr id="30722" name="Content Placeholder 2"/>
          <p:cNvSpPr>
            <a:spLocks noGrp="1"/>
          </p:cNvSpPr>
          <p:nvPr>
            <p:ph idx="1"/>
          </p:nvPr>
        </p:nvSpPr>
        <p:spPr>
          <a:xfrm>
            <a:off x="190500" y="5395913"/>
            <a:ext cx="8763000" cy="866775"/>
          </a:xfrm>
          <a:prstGeom prst="rect">
            <a:avLst/>
          </a:prstGeom>
        </p:spPr>
        <p:txBody>
          <a:bodyPr vert="horz" wrap="square" lIns="91440" tIns="45720" rIns="91440" bIns="45720" numCol="1" rtlCol="0" anchor="t" anchorCtr="0" compatLnSpc="1">
            <a:normAutofit fontScale="92500" lnSpcReduction="20000"/>
          </a:bodyPr>
          <a:lstStyle>
            <a:defPPr/>
          </a:lstStyle>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A </a:t>
            </a:r>
            <a:r>
              <a:rPr kumimoji="0" lang="en-IN" sz="3200" b="1" i="0" u="none" strike="noStrike" kern="1200" cap="none" spc="0" normalizeH="0" baseline="0" noProof="0">
                <a:ln>
                  <a:noFill/>
                </a:ln>
                <a:solidFill>
                  <a:schemeClr val="tx2"/>
                </a:solidFill>
                <a:effectLst/>
                <a:uLnTx/>
                <a:uFillTx/>
                <a:latin typeface="+mn-lt"/>
                <a:ea typeface="+mn-ea"/>
                <a:cs typeface="+mn-cs"/>
              </a:rPr>
              <a:t>masquerade</a:t>
            </a:r>
            <a:r>
              <a:rPr kumimoji="0" lang="en-IN" sz="3200" b="0" i="0" u="none" strike="noStrike" kern="1200" cap="none" spc="0" normalizeH="0" baseline="0" noProof="0">
                <a:ln>
                  <a:noFill/>
                </a:ln>
                <a:solidFill>
                  <a:schemeClr val="tx1"/>
                </a:solidFill>
                <a:effectLst/>
                <a:uLnTx/>
                <a:uFillTx/>
                <a:latin typeface="+mn-lt"/>
                <a:ea typeface="+mn-ea"/>
                <a:cs typeface="+mn-cs"/>
              </a:rPr>
              <a:t> takes place when one entity pretends to be a different entity.</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pic>
        <p:nvPicPr>
          <p:cNvPr id="30723" name="Picture 3"/>
          <p:cNvPicPr>
            <a:picLocks noChangeAspect="1"/>
          </p:cNvPicPr>
          <p:nvPr/>
        </p:nvPicPr>
        <p:blipFill>
          <a:blip r:embed="rId2"/>
          <a:stretch>
            <a:fillRect/>
          </a:stretch>
        </p:blipFill>
        <p:spPr>
          <a:xfrm>
            <a:off x="755650" y="1125538"/>
            <a:ext cx="7704138" cy="4059237"/>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500063" y="0"/>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2) Replay Attack (Active Attack)</a:t>
            </a:r>
          </a:p>
        </p:txBody>
      </p:sp>
      <p:sp>
        <p:nvSpPr>
          <p:cNvPr id="31746" name="Content Placeholder 2"/>
          <p:cNvSpPr>
            <a:spLocks noGrp="1"/>
          </p:cNvSpPr>
          <p:nvPr>
            <p:ph idx="1"/>
          </p:nvPr>
        </p:nvSpPr>
        <p:spPr>
          <a:xfrm>
            <a:off x="190500" y="5265738"/>
            <a:ext cx="8763000" cy="1033463"/>
          </a:xfrm>
          <a:prstGeom prst="rect">
            <a:avLst/>
          </a:prstGeom>
        </p:spPr>
        <p:txBody>
          <a:bodyPr vert="horz" wrap="square" lIns="91440" tIns="45720" rIns="91440" bIns="45720" numCol="1" rtlCol="0" anchor="t" anchorCtr="0" compatLnSpc="1">
            <a:normAutofit fontScale="77500" lnSpcReduction="20000"/>
          </a:bodyPr>
          <a:lstStyle>
            <a:defPPr/>
          </a:lstStyle>
          <a:p>
            <a:pPr marL="342900" marR="0" lvl="0" indent="-342900" algn="just"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1" i="0" u="none" strike="noStrike" kern="1200" cap="none" spc="0" normalizeH="0" baseline="0" noProof="0">
                <a:ln>
                  <a:noFill/>
                </a:ln>
                <a:solidFill>
                  <a:schemeClr val="tx2"/>
                </a:solidFill>
                <a:effectLst/>
                <a:uLnTx/>
                <a:uFillTx/>
                <a:latin typeface="+mn-lt"/>
                <a:ea typeface="+mn-ea"/>
                <a:cs typeface="+mn-cs"/>
              </a:rPr>
              <a:t>Replay attack</a:t>
            </a:r>
            <a:r>
              <a:rPr kumimoji="0" lang="en-IN" sz="3200" b="0" i="0" u="none" strike="noStrike" kern="1200" cap="none" spc="0" normalizeH="0" baseline="0" noProof="0">
                <a:ln>
                  <a:noFill/>
                </a:ln>
                <a:solidFill>
                  <a:schemeClr val="tx1"/>
                </a:solidFill>
                <a:effectLst/>
                <a:uLnTx/>
                <a:uFillTx/>
                <a:latin typeface="+mn-lt"/>
                <a:ea typeface="+mn-ea"/>
                <a:cs typeface="+mn-cs"/>
              </a:rPr>
              <a:t> involves the passive capture of a data unit and its subsequent retransmission to produce an unauthorized effect.</a:t>
            </a:r>
          </a:p>
        </p:txBody>
      </p:sp>
      <p:pic>
        <p:nvPicPr>
          <p:cNvPr id="31747" name="Picture 3"/>
          <p:cNvPicPr>
            <a:picLocks noChangeAspect="1"/>
          </p:cNvPicPr>
          <p:nvPr/>
        </p:nvPicPr>
        <p:blipFill>
          <a:blip r:embed="rId2"/>
          <a:stretch>
            <a:fillRect/>
          </a:stretch>
        </p:blipFill>
        <p:spPr>
          <a:xfrm>
            <a:off x="719138" y="981075"/>
            <a:ext cx="7705725" cy="4041775"/>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sz="3200"/>
              <a:t>3) Modification of messages Attack (Active Attack)</a:t>
            </a:r>
          </a:p>
        </p:txBody>
      </p:sp>
      <p:sp>
        <p:nvSpPr>
          <p:cNvPr id="32770" name="Content Placeholder 2"/>
          <p:cNvSpPr>
            <a:spLocks noGrp="1"/>
          </p:cNvSpPr>
          <p:nvPr>
            <p:ph idx="1"/>
          </p:nvPr>
        </p:nvSpPr>
        <p:spPr>
          <a:xfrm>
            <a:off x="190500" y="4976813"/>
            <a:ext cx="8763000" cy="1322388"/>
          </a:xfrm>
          <a:prstGeom prst="rect">
            <a:avLst/>
          </a:prstGeom>
        </p:spPr>
        <p:txBody>
          <a:bodyPr vert="horz" wrap="square" lIns="91440" tIns="45720" rIns="91440" bIns="45720" numCol="1" rtlCol="0" anchor="t" anchorCtr="0" compatLnSpc="1">
            <a:normAutofit fontScale="85000" lnSpcReduction="1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1" i="0" u="none" strike="noStrike" kern="1200" cap="none" spc="0" normalizeH="0" baseline="0" noProof="0">
                <a:ln>
                  <a:noFill/>
                </a:ln>
                <a:solidFill>
                  <a:schemeClr val="tx2"/>
                </a:solidFill>
                <a:effectLst/>
                <a:uLnTx/>
                <a:uFillTx/>
                <a:latin typeface="+mn-lt"/>
                <a:ea typeface="+mn-ea"/>
                <a:cs typeface="+mn-cs"/>
              </a:rPr>
              <a:t>Modification of messages</a:t>
            </a:r>
            <a:r>
              <a:rPr kumimoji="0" lang="en-IN" sz="3200" b="0" i="0" u="none" strike="noStrike" kern="1200" cap="none" spc="0" normalizeH="0" baseline="0" noProof="0">
                <a:ln>
                  <a:noFill/>
                </a:ln>
                <a:solidFill>
                  <a:schemeClr val="tx1"/>
                </a:solidFill>
                <a:effectLst/>
                <a:uLnTx/>
                <a:uFillTx/>
                <a:latin typeface="+mn-lt"/>
                <a:ea typeface="+mn-ea"/>
                <a:cs typeface="+mn-cs"/>
              </a:rPr>
              <a:t> simply means that some portion of a legitimate message is altered, or that messages are delayed or reordered, to produce an unauthorized effect.</a:t>
            </a:r>
          </a:p>
        </p:txBody>
      </p:sp>
      <p:pic>
        <p:nvPicPr>
          <p:cNvPr id="32771" name="Picture 4"/>
          <p:cNvPicPr>
            <a:picLocks noChangeAspect="1"/>
          </p:cNvPicPr>
          <p:nvPr/>
        </p:nvPicPr>
        <p:blipFill>
          <a:blip r:embed="rId2"/>
          <a:stretch>
            <a:fillRect/>
          </a:stretch>
        </p:blipFill>
        <p:spPr>
          <a:xfrm>
            <a:off x="1258888" y="981075"/>
            <a:ext cx="6924675" cy="3673475"/>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4400" b="0" i="0" u="none" strike="noStrike" kern="1200" cap="none" spc="0" normalizeH="0" baseline="0" noProof="0">
                <a:ln>
                  <a:noFill/>
                </a:ln>
                <a:solidFill>
                  <a:schemeClr val="tx1"/>
                </a:solidFill>
                <a:effectLst/>
                <a:uLnTx/>
                <a:uFillTx/>
                <a:latin typeface="+mj-lt"/>
                <a:ea typeface="+mj-ea"/>
                <a:cs typeface="+mj-cs"/>
              </a:rPr>
              <a:t>4) Denial of Service Attack (Active Attack)</a:t>
            </a:r>
          </a:p>
        </p:txBody>
      </p:sp>
      <p:sp>
        <p:nvSpPr>
          <p:cNvPr id="33794" name="Content Placeholder 2"/>
          <p:cNvSpPr>
            <a:spLocks noGrp="1"/>
          </p:cNvSpPr>
          <p:nvPr>
            <p:ph idx="1"/>
          </p:nvPr>
        </p:nvSpPr>
        <p:spPr>
          <a:xfrm>
            <a:off x="190500" y="5373688"/>
            <a:ext cx="8763000" cy="889000"/>
          </a:xfrm>
          <a:prstGeom prst="rect">
            <a:avLst/>
          </a:prstGeom>
        </p:spPr>
        <p:txBody>
          <a:bodyPr vert="horz" wrap="square" lIns="91440" tIns="45720" rIns="91440" bIns="45720" numCol="1" rtlCol="0" anchor="t" anchorCtr="0" compatLnSpc="1">
            <a:normAutofit fontScale="92500" lnSpcReduction="2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1" i="0" u="none" strike="noStrike" kern="1200" cap="none" spc="0" normalizeH="0" baseline="0" noProof="0">
                <a:ln>
                  <a:noFill/>
                </a:ln>
                <a:solidFill>
                  <a:schemeClr val="tx2"/>
                </a:solidFill>
                <a:effectLst/>
                <a:uLnTx/>
                <a:uFillTx/>
                <a:latin typeface="+mn-lt"/>
                <a:ea typeface="+mn-ea"/>
                <a:cs typeface="+mn-cs"/>
              </a:rPr>
              <a:t>The denial of service</a:t>
            </a:r>
            <a:r>
              <a:rPr kumimoji="0" lang="en-IN" sz="3200" b="0" i="0" u="none" strike="noStrike" kern="1200" cap="none" spc="0" normalizeH="0" baseline="0" noProof="0">
                <a:ln>
                  <a:noFill/>
                </a:ln>
                <a:solidFill>
                  <a:schemeClr val="tx1"/>
                </a:solidFill>
                <a:effectLst/>
                <a:uLnTx/>
                <a:uFillTx/>
                <a:latin typeface="+mn-lt"/>
                <a:ea typeface="+mn-ea"/>
                <a:cs typeface="+mn-cs"/>
              </a:rPr>
              <a:t> attack prevents the normal use or management of communications facilities.</a:t>
            </a:r>
          </a:p>
        </p:txBody>
      </p:sp>
      <p:pic>
        <p:nvPicPr>
          <p:cNvPr id="33795" name="Picture 3"/>
          <p:cNvPicPr>
            <a:picLocks noChangeAspect="1"/>
          </p:cNvPicPr>
          <p:nvPr/>
        </p:nvPicPr>
        <p:blipFill>
          <a:blip r:embed="rId2"/>
          <a:stretch>
            <a:fillRect/>
          </a:stretch>
        </p:blipFill>
        <p:spPr>
          <a:xfrm>
            <a:off x="1025525" y="1030288"/>
            <a:ext cx="7092950" cy="4227512"/>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ea typeface="MS PGothic" panose="020B0600070205080204" pitchFamily="34" charset="-128"/>
              </a:rPr>
              <a:t>Aspects of Security</a:t>
            </a:r>
          </a:p>
        </p:txBody>
      </p:sp>
      <p:sp>
        <p:nvSpPr>
          <p:cNvPr id="3481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sz="2800">
                <a:ea typeface="MS PGothic" panose="020B0600070205080204" pitchFamily="34" charset="-128"/>
              </a:rPr>
              <a:t>consider 3 aspects of information security:</a:t>
            </a:r>
          </a:p>
          <a:p>
            <a:pPr marL="342900" lvl="0" indent="-342900" algn="just" eaLnBrk="1" hangingPunct="1">
              <a:buClr>
                <a:schemeClr val="tx1"/>
              </a:buClr>
            </a:pPr>
            <a:r>
              <a:rPr lang="en-IN" altLang="en-US" sz="2800" b="1">
                <a:solidFill>
                  <a:schemeClr val="tx2"/>
                </a:solidFill>
              </a:rPr>
              <a:t>Security Attack:</a:t>
            </a:r>
            <a:r>
              <a:rPr lang="en-IN" altLang="en-US" sz="2800">
                <a:solidFill>
                  <a:schemeClr val="tx2"/>
                </a:solidFill>
              </a:rPr>
              <a:t> </a:t>
            </a:r>
            <a:r>
              <a:rPr lang="en-IN" altLang="en-US" sz="2800"/>
              <a:t>Any action that compromises the security of information owned by an organization.</a:t>
            </a:r>
          </a:p>
          <a:p>
            <a:pPr marL="342900" lvl="0" indent="-342900" algn="just" eaLnBrk="1" hangingPunct="1">
              <a:buClr>
                <a:schemeClr val="tx1"/>
              </a:buClr>
            </a:pPr>
            <a:r>
              <a:rPr lang="en-IN" altLang="en-US" sz="2800" b="1">
                <a:solidFill>
                  <a:schemeClr val="tx2"/>
                </a:solidFill>
              </a:rPr>
              <a:t>Security Service: </a:t>
            </a:r>
            <a:r>
              <a:rPr lang="en-IN" altLang="en-US" sz="2800"/>
              <a:t>A communication service that enhances the security of the data processing systems and the information transfers of an organization. </a:t>
            </a:r>
          </a:p>
          <a:p>
            <a:pPr marL="342900" lvl="0" indent="-342900" algn="just" eaLnBrk="1" hangingPunct="1">
              <a:buClr>
                <a:schemeClr val="tx1"/>
              </a:buClr>
            </a:pPr>
            <a:r>
              <a:rPr lang="en-IN" altLang="en-US" sz="2800" b="1">
                <a:solidFill>
                  <a:schemeClr val="tx2"/>
                </a:solidFill>
              </a:rPr>
              <a:t>Security Mechanism: </a:t>
            </a:r>
            <a:r>
              <a:rPr lang="en-IN" altLang="en-US" sz="2800"/>
              <a:t>A process that is designed to detect, prevent, or recover from a security attack.</a:t>
            </a:r>
          </a:p>
          <a:p>
            <a:pPr marL="742950" lvl="1" indent="-285750" eaLnBrk="1" hangingPunct="1"/>
            <a:endParaRPr lang="en-AU" sz="2400">
              <a:ea typeface="MS PGothic" panose="020B0600070205080204" pitchFamily="34" charset="-128"/>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Security Mechanism</a:t>
            </a:r>
            <a:endParaRPr lang="en-AU">
              <a:ea typeface="MS PGothic" panose="020B0600070205080204" pitchFamily="34" charset="-128"/>
            </a:endParaRPr>
          </a:p>
        </p:txBody>
      </p:sp>
      <p:sp>
        <p:nvSpPr>
          <p:cNvPr id="3686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a:ea typeface="MS PGothic" panose="020B0600070205080204" pitchFamily="34" charset="-128"/>
              </a:rPr>
              <a:t>feature designed to detect, prevent, or recover from a security attack</a:t>
            </a:r>
            <a:endParaRPr lang="en-AU">
              <a:ea typeface="MS PGothic" panose="020B0600070205080204" pitchFamily="34" charset="-128"/>
            </a:endParaRPr>
          </a:p>
          <a:p>
            <a:pPr marL="342900" lvl="0" indent="-342900" eaLnBrk="1" hangingPunct="1">
              <a:lnSpc>
                <a:spcPct val="90000"/>
              </a:lnSpc>
            </a:pPr>
            <a:r>
              <a:rPr lang="en-AU">
                <a:ea typeface="MS PGothic" panose="020B0600070205080204" pitchFamily="34" charset="-128"/>
              </a:rPr>
              <a:t>no single mechanism that will support all services required</a:t>
            </a:r>
          </a:p>
          <a:p>
            <a:pPr marL="342900" lvl="0" indent="-342900" eaLnBrk="1" hangingPunct="1">
              <a:lnSpc>
                <a:spcPct val="90000"/>
              </a:lnSpc>
            </a:pPr>
            <a:r>
              <a:rPr lang="en-US" altLang="en-US">
                <a:ea typeface="MS PGothic" panose="020B0600070205080204" pitchFamily="34" charset="-128"/>
              </a:rPr>
              <a:t>however </a:t>
            </a:r>
            <a:r>
              <a:rPr lang="en-AU">
                <a:ea typeface="MS PGothic" panose="020B0600070205080204" pitchFamily="34" charset="-128"/>
              </a:rPr>
              <a:t>one particular element underlies many of the security mechanisms in use:</a:t>
            </a:r>
          </a:p>
          <a:p>
            <a:pPr marL="742950" lvl="1" indent="-285750" eaLnBrk="1" hangingPunct="1">
              <a:lnSpc>
                <a:spcPct val="90000"/>
              </a:lnSpc>
            </a:pPr>
            <a:r>
              <a:rPr lang="en-AU" b="1">
                <a:ea typeface="MS PGothic" panose="020B0600070205080204" pitchFamily="34" charset="-128"/>
              </a:rPr>
              <a:t>cryptographic techniques</a:t>
            </a:r>
            <a:endParaRPr lang="en-AU">
              <a:ea typeface="MS PGothic" panose="020B0600070205080204" pitchFamily="34" charset="-128"/>
            </a:endParaRPr>
          </a:p>
          <a:p>
            <a:pPr marL="342900" lvl="0" indent="-342900" eaLnBrk="1" hangingPunct="1">
              <a:lnSpc>
                <a:spcPct val="90000"/>
              </a:lnSpc>
            </a:pPr>
            <a:r>
              <a:rPr lang="en-US" altLang="en-US">
                <a:ea typeface="MS PGothic" panose="020B0600070205080204" pitchFamily="34" charset="-128"/>
              </a:rPr>
              <a:t>hence our focus on this topic</a:t>
            </a:r>
            <a:endParaRPr lang="en-AU">
              <a:ea typeface="MS PGothic" panose="020B0600070205080204" pitchFamily="34" charset="-128"/>
            </a:endParaRPr>
          </a:p>
          <a:p>
            <a:pPr marL="342900" lvl="0" indent="-342900" eaLnBrk="1" hangingPunct="1">
              <a:lnSpc>
                <a:spcPct val="90000"/>
              </a:lnSpc>
            </a:pPr>
            <a:endParaRPr lang="en-AU">
              <a:ea typeface="MS PGothic" panose="020B0600070205080204" pitchFamily="34" charset="-128"/>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Security Mechanisms (X.800)</a:t>
            </a:r>
            <a:endParaRPr lang="en-AU">
              <a:ea typeface="MS PGothic" panose="020B0600070205080204" pitchFamily="34" charset="-128"/>
            </a:endParaRPr>
          </a:p>
        </p:txBody>
      </p:sp>
      <p:sp>
        <p:nvSpPr>
          <p:cNvPr id="38914" name="Rectangle 3"/>
          <p:cNvSpPr>
            <a:spLocks noGrp="1"/>
          </p:cNvSpPr>
          <p:nvPr>
            <p:ph idx="1"/>
          </p:nvPr>
        </p:nvSpPr>
        <p:spPr>
          <a:xfrm>
            <a:off x="457200" y="1676400"/>
            <a:ext cx="8229600" cy="48768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sz="3600">
                <a:ea typeface="MS PGothic" panose="020B0600070205080204" pitchFamily="34" charset="-128"/>
              </a:rPr>
              <a:t>specific security mechanisms:</a:t>
            </a:r>
          </a:p>
          <a:p>
            <a:pPr marL="742950" lvl="1" indent="-285750" eaLnBrk="1" hangingPunct="1">
              <a:lnSpc>
                <a:spcPct val="90000"/>
              </a:lnSpc>
            </a:pPr>
            <a:r>
              <a:rPr lang="en-US" altLang="en-US">
                <a:ea typeface="MS PGothic" panose="020B0600070205080204" pitchFamily="34" charset="-128"/>
              </a:rPr>
              <a:t>encipherment, digital signatures, access controls, data integrity, authentication exchange, traffic padding, routing control, notarization</a:t>
            </a:r>
            <a:endParaRPr lang="en-AU">
              <a:ea typeface="MS PGothic" panose="020B0600070205080204" pitchFamily="34" charset="-128"/>
            </a:endParaRPr>
          </a:p>
          <a:p>
            <a:pPr marL="342900" lvl="0" indent="-342900" eaLnBrk="1" hangingPunct="1">
              <a:lnSpc>
                <a:spcPct val="90000"/>
              </a:lnSpc>
            </a:pPr>
            <a:r>
              <a:rPr lang="en-AU" sz="3600">
                <a:ea typeface="MS PGothic" panose="020B0600070205080204" pitchFamily="34" charset="-128"/>
              </a:rPr>
              <a:t>pervasive security mechanisms:</a:t>
            </a:r>
          </a:p>
          <a:p>
            <a:pPr marL="742950" lvl="1" indent="-285750" eaLnBrk="1" hangingPunct="1">
              <a:lnSpc>
                <a:spcPct val="90000"/>
              </a:lnSpc>
            </a:pPr>
            <a:r>
              <a:rPr lang="en-US" altLang="en-US">
                <a:ea typeface="MS PGothic" panose="020B0600070205080204" pitchFamily="34" charset="-128"/>
              </a:rPr>
              <a:t>trusted functionality, security labels, event detection, security audit trails, security recovery</a:t>
            </a:r>
            <a:endParaRPr lang="en-AU">
              <a:ea typeface="MS PGothic" panose="020B0600070205080204" pitchFamily="34" charset="-128"/>
            </a:endParaRPr>
          </a:p>
          <a:p>
            <a:pPr marL="342900" lvl="0" indent="-342900" eaLnBrk="1" hangingPunct="1">
              <a:lnSpc>
                <a:spcPct val="90000"/>
              </a:lnSpc>
              <a:buFont typeface="Wingdings" panose="05000000000000000000" pitchFamily="2" charset="2"/>
              <a:buNone/>
            </a:pPr>
            <a:endParaRPr lang="en-AU">
              <a:ea typeface="MS PGothic" panose="020B0600070205080204" pitchFamily="34" charset="-128"/>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Roadmap</a:t>
            </a:r>
          </a:p>
        </p:txBody>
      </p:sp>
      <p:sp>
        <p:nvSpPr>
          <p:cNvPr id="8194"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US" altLang="en-US"/>
              <a:t>Basics of Information Security, </a:t>
            </a:r>
          </a:p>
          <a:p>
            <a:pPr lvl="0" eaLnBrk="1" hangingPunct="1"/>
            <a:r>
              <a:rPr lang="en-US" altLang="en-US"/>
              <a:t>Classical Ciphers and Cryptanalysis, </a:t>
            </a:r>
          </a:p>
          <a:p>
            <a:pPr lvl="0" eaLnBrk="1" hangingPunct="1"/>
            <a:r>
              <a:rPr lang="en-US" altLang="en-US"/>
              <a:t>Introduction to Steganography. </a:t>
            </a:r>
          </a:p>
          <a:p>
            <a:pPr lvl="0" eaLnBrk="1" hangingPunct="1"/>
            <a:r>
              <a:rPr lang="en-US" altLang="en-US"/>
              <a:t>Introduction to Number Theory.</a:t>
            </a:r>
            <a:endParaRPr lang="en-US" altLang="en-US">
              <a:ea typeface="MS PGothic" panose="020B0600070205080204" pitchFamily="34" charset="-128"/>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400" b="0" i="0" u="none" strike="noStrike" kern="1200" cap="none" spc="0" normalizeH="0" baseline="0" noProof="0">
                <a:ln>
                  <a:noFill/>
                </a:ln>
                <a:solidFill>
                  <a:schemeClr val="tx1"/>
                </a:solidFill>
                <a:effectLst/>
                <a:uLnTx/>
                <a:uFillTx/>
                <a:latin typeface="+mj-lt"/>
                <a:ea typeface="+mj-ea"/>
                <a:cs typeface="+mj-cs"/>
              </a:rPr>
              <a:t>Security Mechanism (Specific Security)</a:t>
            </a:r>
          </a:p>
        </p:txBody>
      </p:sp>
      <p:sp>
        <p:nvSpPr>
          <p:cNvPr id="40962"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US" altLang="en-US" sz="2400" b="1">
                <a:solidFill>
                  <a:schemeClr val="tx2"/>
                </a:solidFill>
              </a:rPr>
              <a:t>Encipherment:</a:t>
            </a:r>
            <a:r>
              <a:rPr lang="en-US" altLang="en-US" sz="2400"/>
              <a:t> Hiding or covering data using mathematical algorithms. </a:t>
            </a:r>
          </a:p>
          <a:p>
            <a:pPr lvl="0" eaLnBrk="1" hangingPunct="1"/>
            <a:r>
              <a:rPr lang="en-US" altLang="en-US" sz="2400" b="1">
                <a:solidFill>
                  <a:schemeClr val="tx2"/>
                </a:solidFill>
              </a:rPr>
              <a:t>Digital Signature: </a:t>
            </a:r>
            <a:r>
              <a:rPr lang="en-US" altLang="en-US" sz="2400"/>
              <a:t>The sender can electronically sign the data and the receiver can electronically verify the signature.</a:t>
            </a:r>
          </a:p>
          <a:p>
            <a:pPr lvl="0" eaLnBrk="1" hangingPunct="1"/>
            <a:r>
              <a:rPr lang="en-US" altLang="en-US" sz="2400" b="1">
                <a:solidFill>
                  <a:schemeClr val="tx2"/>
                </a:solidFill>
              </a:rPr>
              <a:t>Access Control: </a:t>
            </a:r>
            <a:r>
              <a:rPr lang="en-US" altLang="en-US" sz="2400"/>
              <a:t>A variety of mechanisms that enforce access rights to resources.</a:t>
            </a:r>
          </a:p>
          <a:p>
            <a:pPr lvl="0" eaLnBrk="1" hangingPunct="1"/>
            <a:r>
              <a:rPr lang="en-US" altLang="en-US" sz="2400" b="1">
                <a:solidFill>
                  <a:schemeClr val="tx2"/>
                </a:solidFill>
              </a:rPr>
              <a:t>Data Integrity: </a:t>
            </a:r>
            <a:r>
              <a:rPr lang="en-US" altLang="en-US" sz="2400"/>
              <a:t>A variety of mechanisms used to assure the integrity of a data unit or stream of data units.</a:t>
            </a:r>
          </a:p>
          <a:p>
            <a:pPr lvl="0" eaLnBrk="1" hangingPunct="1"/>
            <a:r>
              <a:rPr lang="en-IN" altLang="en-US" sz="2400" b="1">
                <a:solidFill>
                  <a:schemeClr val="tx2"/>
                </a:solidFill>
              </a:rPr>
              <a:t>Authentication Exchange:</a:t>
            </a:r>
            <a:r>
              <a:rPr lang="en-IN" altLang="en-US" sz="2400" b="1"/>
              <a:t> </a:t>
            </a:r>
            <a:r>
              <a:rPr lang="en-IN" altLang="en-US" sz="2400"/>
              <a:t>Two entities exchange some messages to prove their identity to each other.</a:t>
            </a:r>
            <a:endParaRPr lang="en-US"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400" b="0" i="0" u="none" strike="noStrike" kern="1200" cap="none" spc="0" normalizeH="0" baseline="0" noProof="0">
                <a:ln>
                  <a:noFill/>
                </a:ln>
                <a:solidFill>
                  <a:schemeClr val="tx1"/>
                </a:solidFill>
                <a:effectLst/>
                <a:uLnTx/>
                <a:uFillTx/>
                <a:latin typeface="+mj-lt"/>
                <a:ea typeface="+mj-ea"/>
                <a:cs typeface="+mj-cs"/>
              </a:rPr>
              <a:t>Security Mechanism (Specific security)</a:t>
            </a:r>
          </a:p>
        </p:txBody>
      </p:sp>
      <p:sp>
        <p:nvSpPr>
          <p:cNvPr id="41986"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IN" altLang="en-US" b="1">
                <a:solidFill>
                  <a:schemeClr val="tx2"/>
                </a:solidFill>
              </a:rPr>
              <a:t>Traffic Padding:</a:t>
            </a:r>
            <a:r>
              <a:rPr lang="en-IN" altLang="en-US" b="1"/>
              <a:t> </a:t>
            </a:r>
            <a:r>
              <a:rPr lang="en-IN" altLang="en-US"/>
              <a:t>The insertion of bits into gaps in a data stream to frustrate traffic analysis attempts.</a:t>
            </a:r>
          </a:p>
          <a:p>
            <a:pPr lvl="0" eaLnBrk="1" hangingPunct="1"/>
            <a:r>
              <a:rPr lang="en-IN" altLang="en-US" b="1">
                <a:solidFill>
                  <a:schemeClr val="tx2"/>
                </a:solidFill>
              </a:rPr>
              <a:t>Routing Control: </a:t>
            </a:r>
            <a:r>
              <a:rPr lang="en-IN" altLang="en-US"/>
              <a:t>Selecting and continuously changing routes between sender and receiver to prevent opponent from eavesdropping.</a:t>
            </a:r>
          </a:p>
          <a:p>
            <a:pPr lvl="0" eaLnBrk="1" hangingPunct="1"/>
            <a:r>
              <a:rPr lang="en-IN" altLang="en-US" b="1">
                <a:solidFill>
                  <a:schemeClr val="tx2"/>
                </a:solidFill>
              </a:rPr>
              <a:t>Notarization: </a:t>
            </a:r>
            <a:r>
              <a:rPr lang="en-IN" altLang="en-US"/>
              <a:t>The use of a trusted third party to assure and control the communication.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ea typeface="MS PGothic" panose="020B0600070205080204" pitchFamily="34" charset="-128"/>
              </a:rPr>
              <a:t>Aspects of Security</a:t>
            </a:r>
          </a:p>
        </p:txBody>
      </p:sp>
      <p:sp>
        <p:nvSpPr>
          <p:cNvPr id="43010"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sz="2800">
                <a:ea typeface="MS PGothic" panose="020B0600070205080204" pitchFamily="34" charset="-128"/>
              </a:rPr>
              <a:t>consider 3 aspects of information security:</a:t>
            </a:r>
          </a:p>
          <a:p>
            <a:pPr marL="342900" lvl="0" indent="-342900" algn="just" eaLnBrk="1" hangingPunct="1">
              <a:buClr>
                <a:schemeClr val="tx1"/>
              </a:buClr>
            </a:pPr>
            <a:r>
              <a:rPr lang="en-IN" altLang="en-US" sz="2800" b="1">
                <a:solidFill>
                  <a:schemeClr val="tx2"/>
                </a:solidFill>
              </a:rPr>
              <a:t>Security Attack:</a:t>
            </a:r>
            <a:r>
              <a:rPr lang="en-IN" altLang="en-US" sz="2800">
                <a:solidFill>
                  <a:schemeClr val="tx2"/>
                </a:solidFill>
              </a:rPr>
              <a:t> </a:t>
            </a:r>
            <a:r>
              <a:rPr lang="en-IN" altLang="en-US" sz="2800"/>
              <a:t>Any action that compromises the security of information owned by an organization.</a:t>
            </a:r>
          </a:p>
          <a:p>
            <a:pPr marL="342900" lvl="0" indent="-342900" algn="just" eaLnBrk="1" hangingPunct="1">
              <a:buClr>
                <a:schemeClr val="tx1"/>
              </a:buClr>
            </a:pPr>
            <a:r>
              <a:rPr lang="en-IN" altLang="en-US" sz="2800" b="1">
                <a:solidFill>
                  <a:schemeClr val="tx2"/>
                </a:solidFill>
              </a:rPr>
              <a:t>Security Service: </a:t>
            </a:r>
            <a:r>
              <a:rPr lang="en-IN" altLang="en-US" sz="2800"/>
              <a:t>A communication service that enhances the security of the data processing systems and the information transfers of an organization. </a:t>
            </a:r>
          </a:p>
          <a:p>
            <a:pPr marL="342900" lvl="0" indent="-342900" algn="just" eaLnBrk="1" hangingPunct="1">
              <a:buClr>
                <a:schemeClr val="tx1"/>
              </a:buClr>
            </a:pPr>
            <a:r>
              <a:rPr lang="en-IN" altLang="en-US" sz="2800" b="1">
                <a:solidFill>
                  <a:schemeClr val="tx2"/>
                </a:solidFill>
              </a:rPr>
              <a:t>Security Mechanism: </a:t>
            </a:r>
            <a:r>
              <a:rPr lang="en-IN" altLang="en-US" sz="2800"/>
              <a:t>A process that is designed to detect, prevent, or recover from a security attack.</a:t>
            </a:r>
          </a:p>
          <a:p>
            <a:pPr marL="742950" lvl="1" indent="-285750" eaLnBrk="1" hangingPunct="1"/>
            <a:endParaRPr lang="en-AU" sz="2400">
              <a:ea typeface="MS PGothic" panose="020B0600070205080204" pitchFamily="34" charset="-128"/>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Security Service</a:t>
            </a:r>
            <a:endParaRPr lang="en-AU">
              <a:ea typeface="MS PGothic" panose="020B0600070205080204" pitchFamily="34" charset="-128"/>
            </a:endParaRPr>
          </a:p>
        </p:txBody>
      </p:sp>
      <p:sp>
        <p:nvSpPr>
          <p:cNvPr id="45058" name="Rectangle 3"/>
          <p:cNvSpPr>
            <a:spLocks noGrp="1"/>
          </p:cNvSpPr>
          <p:nvPr>
            <p:ph idx="1"/>
          </p:nvPr>
        </p:nvSpPr>
        <p:spPr>
          <a:xfrm>
            <a:off x="457200" y="1676400"/>
            <a:ext cx="8229600" cy="49530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742950" lvl="1" indent="-285750" eaLnBrk="1" hangingPunct="1"/>
            <a:r>
              <a:rPr lang="en-US" altLang="en-US">
                <a:ea typeface="MS PGothic" panose="020B0600070205080204" pitchFamily="34" charset="-128"/>
              </a:rPr>
              <a:t>enhance security of data processing systems and information transfers of an organization</a:t>
            </a:r>
          </a:p>
          <a:p>
            <a:pPr marL="742950" lvl="1" indent="-285750" eaLnBrk="1" hangingPunct="1"/>
            <a:r>
              <a:rPr lang="en-US" altLang="en-US">
                <a:ea typeface="MS PGothic" panose="020B0600070205080204" pitchFamily="34" charset="-128"/>
              </a:rPr>
              <a:t>intended to counter security attacks</a:t>
            </a:r>
          </a:p>
          <a:p>
            <a:pPr marL="742950" lvl="1" indent="-285750" eaLnBrk="1" hangingPunct="1"/>
            <a:r>
              <a:rPr lang="en-US" altLang="en-US">
                <a:ea typeface="MS PGothic" panose="020B0600070205080204" pitchFamily="34" charset="-128"/>
              </a:rPr>
              <a:t>using one or more security mechanisms </a:t>
            </a:r>
          </a:p>
          <a:p>
            <a:pPr marL="742950" lvl="1" indent="-285750" eaLnBrk="1" hangingPunct="1"/>
            <a:r>
              <a:rPr lang="en-US" altLang="en-US">
                <a:ea typeface="MS PGothic" panose="020B0600070205080204" pitchFamily="34" charset="-128"/>
              </a:rPr>
              <a:t>often replicates functions normally associated with physical documents</a:t>
            </a:r>
          </a:p>
          <a:p>
            <a:pPr marL="1143000" lvl="2" indent="-228600" eaLnBrk="1" hangingPunct="1"/>
            <a:r>
              <a:rPr lang="en-US" altLang="en-US">
                <a:ea typeface="MS PGothic" panose="020B0600070205080204" pitchFamily="34" charset="-128"/>
              </a:rPr>
              <a:t>which, for example, have signatures, dates; need protection from disclosure, tampering, or destruction; be notarized or witnessed; be recorded or licensed</a:t>
            </a:r>
            <a:endParaRPr lang="en-AU">
              <a:ea typeface="MS PGothic" panose="020B0600070205080204" pitchFamily="34" charset="-128"/>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026"/>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Security Services</a:t>
            </a:r>
            <a:endParaRPr lang="en-AU">
              <a:ea typeface="MS PGothic" panose="020B0600070205080204" pitchFamily="34" charset="-128"/>
            </a:endParaRPr>
          </a:p>
        </p:txBody>
      </p:sp>
      <p:sp>
        <p:nvSpPr>
          <p:cNvPr id="47106" name="Rectangle 1027"/>
          <p:cNvSpPr>
            <a:spLocks noGrp="1"/>
          </p:cNvSpPr>
          <p:nvPr>
            <p:ph idx="1"/>
          </p:nvPr>
        </p:nvSpPr>
        <p:spPr>
          <a:xfrm>
            <a:off x="457200" y="1676400"/>
            <a:ext cx="8229600" cy="48006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a:ea typeface="MS PGothic" panose="020B0600070205080204" pitchFamily="34" charset="-128"/>
              </a:rPr>
              <a:t>X.800:</a:t>
            </a:r>
          </a:p>
          <a:p>
            <a:pPr marL="742950" lvl="1" indent="-285750" eaLnBrk="1" hangingPunct="1">
              <a:lnSpc>
                <a:spcPct val="90000"/>
              </a:lnSpc>
              <a:buFont typeface="Wingdings" panose="05000000000000000000" pitchFamily="2" charset="2"/>
              <a:buNone/>
            </a:pPr>
            <a:r>
              <a:rPr lang="en-AU">
                <a:ea typeface="MS PGothic" panose="020B0600070205080204" pitchFamily="34" charset="-128"/>
              </a:rPr>
              <a:t>“a service provided by a protocol layer of communicating open systems, which ensures adequate security of the systems or of data transfers”</a:t>
            </a:r>
          </a:p>
          <a:p>
            <a:pPr marL="742950" lvl="1" indent="-285750" eaLnBrk="1" hangingPunct="1">
              <a:lnSpc>
                <a:spcPct val="90000"/>
              </a:lnSpc>
              <a:buFont typeface="Wingdings" panose="05000000000000000000" pitchFamily="2" charset="2"/>
              <a:buNone/>
            </a:pPr>
            <a:endParaRPr lang="en-AU">
              <a:ea typeface="MS PGothic" panose="020B0600070205080204" pitchFamily="34" charset="-128"/>
            </a:endParaRPr>
          </a:p>
          <a:p>
            <a:pPr marL="342900" lvl="0" indent="-342900" eaLnBrk="1" hangingPunct="1">
              <a:lnSpc>
                <a:spcPct val="90000"/>
              </a:lnSpc>
            </a:pPr>
            <a:r>
              <a:rPr lang="en-AU">
                <a:ea typeface="MS PGothic" panose="020B0600070205080204" pitchFamily="34" charset="-128"/>
              </a:rPr>
              <a:t>RFC 2828:</a:t>
            </a:r>
          </a:p>
          <a:p>
            <a:pPr marL="742950" lvl="1" indent="-285750" eaLnBrk="1" hangingPunct="1">
              <a:lnSpc>
                <a:spcPct val="90000"/>
              </a:lnSpc>
              <a:buFont typeface="Wingdings" panose="05000000000000000000" pitchFamily="2" charset="2"/>
              <a:buNone/>
            </a:pPr>
            <a:r>
              <a:rPr lang="en-AU">
                <a:ea typeface="MS PGothic" panose="020B0600070205080204" pitchFamily="34" charset="-128"/>
              </a:rPr>
              <a:t>“a processing or communication service provided by a system to give a specific kind of protection to system resources”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a:xfrm>
            <a:off x="457200" y="152400"/>
            <a:ext cx="82296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Security Services (X.800)</a:t>
            </a:r>
            <a:endParaRPr lang="en-AU">
              <a:ea typeface="MS PGothic" panose="020B0600070205080204" pitchFamily="34" charset="-128"/>
            </a:endParaRPr>
          </a:p>
        </p:txBody>
      </p:sp>
      <p:sp>
        <p:nvSpPr>
          <p:cNvPr id="49154" name="Rectangle 3"/>
          <p:cNvSpPr>
            <a:spLocks noGrp="1" noChangeArrowheads="1"/>
          </p:cNvSpPr>
          <p:nvPr>
            <p:ph idx="1"/>
          </p:nvPr>
        </p:nvSpPr>
        <p:spPr>
          <a:xfrm>
            <a:off x="457200" y="1371600"/>
            <a:ext cx="8229600" cy="5105400"/>
          </a:xfrm>
          <a:prstGeom prst="rect">
            <a:avLst/>
          </a:prstGeom>
        </p:spPr>
        <p:txBody>
          <a:bodyPr vert="horz" wrap="square" lIns="91440" tIns="45720" rIns="91440" bIns="45720" numCol="1" rtlCol="0" anchor="t" anchorCtr="0" compatLnSpc="1">
            <a:normAutofit lnSpcReduction="10000"/>
          </a:bodyPr>
          <a:lstStyle>
            <a:defPPr/>
          </a:lstStyle>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US" sz="28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Authentication</a:t>
            </a: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a:t>
            </a: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assurance that communicating entity is the one claimed</a:t>
            </a:r>
          </a:p>
          <a:p>
            <a:pPr marL="742950" marR="0" lvl="1" indent="-28575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have both peer-entity &amp; data origin authentication</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US" sz="28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Access Control</a:t>
            </a: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a:t>
            </a: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prevention of the unauthorized use of a resource</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US" sz="28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Data Confidentiality</a:t>
            </a: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a:t>
            </a: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protection of data from unauthorized disclosure</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US" sz="28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Data Integrity</a:t>
            </a: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a:t>
            </a: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assurance that data received is as sent by an authorized entity</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US" sz="28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Non-Repudiation</a:t>
            </a: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a:t>
            </a: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protection against denial by one of the parties in a communication</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8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Availability</a:t>
            </a: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resource accessible/usable</a:t>
            </a: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Freeform 4"/>
          <p:cNvSpPr/>
          <p:nvPr/>
        </p:nvSpPr>
        <p:spPr>
          <a:xfrm>
            <a:off x="7318375" y="1744663"/>
            <a:ext cx="215900" cy="1684338"/>
          </a:xfrm>
          <a:custGeom>
            <a:avLst/>
            <a:gdLst/>
            <a:ahLst/>
            <a:cxnLst/>
            <a:rect l="0" t="0" r="0" b="0"/>
            <a:pathLst>
              <a:path>
                <a:moveTo>
                  <a:pt x="0" y="0"/>
                </a:moveTo>
                <a:lnTo>
                  <a:pt x="0" y="1684661"/>
                </a:lnTo>
                <a:lnTo>
                  <a:pt x="215982" y="168466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2" name="Freeform 5"/>
          <p:cNvSpPr/>
          <p:nvPr/>
        </p:nvSpPr>
        <p:spPr>
          <a:xfrm>
            <a:off x="7318375" y="1744663"/>
            <a:ext cx="215900" cy="661988"/>
          </a:xfrm>
          <a:custGeom>
            <a:avLst/>
            <a:gdLst/>
            <a:ahLst/>
            <a:cxnLst/>
            <a:rect l="0" t="0" r="0" b="0"/>
            <a:pathLst>
              <a:path>
                <a:moveTo>
                  <a:pt x="0" y="0"/>
                </a:moveTo>
                <a:lnTo>
                  <a:pt x="0" y="662345"/>
                </a:lnTo>
                <a:lnTo>
                  <a:pt x="215982" y="66234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3" name="Freeform 6"/>
          <p:cNvSpPr/>
          <p:nvPr/>
        </p:nvSpPr>
        <p:spPr>
          <a:xfrm>
            <a:off x="4410075" y="722313"/>
            <a:ext cx="3484563" cy="301625"/>
          </a:xfrm>
          <a:custGeom>
            <a:avLst/>
            <a:gdLst/>
            <a:ahLst/>
            <a:cxnLst/>
            <a:rect l="0" t="0" r="0" b="0"/>
            <a:pathLst>
              <a:path>
                <a:moveTo>
                  <a:pt x="0" y="0"/>
                </a:moveTo>
                <a:lnTo>
                  <a:pt x="0" y="151187"/>
                </a:lnTo>
                <a:lnTo>
                  <a:pt x="3484514" y="151187"/>
                </a:lnTo>
                <a:lnTo>
                  <a:pt x="3484514" y="3023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4" name="Freeform 7"/>
          <p:cNvSpPr/>
          <p:nvPr/>
        </p:nvSpPr>
        <p:spPr>
          <a:xfrm>
            <a:off x="5575300" y="1744663"/>
            <a:ext cx="217488" cy="4751388"/>
          </a:xfrm>
          <a:custGeom>
            <a:avLst/>
            <a:gdLst/>
            <a:ahLst/>
            <a:cxnLst/>
            <a:rect l="0" t="0" r="0" b="0"/>
            <a:pathLst>
              <a:path>
                <a:moveTo>
                  <a:pt x="0" y="0"/>
                </a:moveTo>
                <a:lnTo>
                  <a:pt x="0" y="4751610"/>
                </a:lnTo>
                <a:lnTo>
                  <a:pt x="215982" y="475161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5" name="Freeform 8"/>
          <p:cNvSpPr/>
          <p:nvPr/>
        </p:nvSpPr>
        <p:spPr>
          <a:xfrm>
            <a:off x="5575300" y="1744663"/>
            <a:ext cx="217488" cy="3729038"/>
          </a:xfrm>
          <a:custGeom>
            <a:avLst/>
            <a:gdLst/>
            <a:ahLst/>
            <a:cxnLst/>
            <a:rect l="0" t="0" r="0" b="0"/>
            <a:pathLst>
              <a:path>
                <a:moveTo>
                  <a:pt x="0" y="0"/>
                </a:moveTo>
                <a:lnTo>
                  <a:pt x="0" y="3729294"/>
                </a:lnTo>
                <a:lnTo>
                  <a:pt x="215982" y="372929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6" name="Freeform 9"/>
          <p:cNvSpPr/>
          <p:nvPr/>
        </p:nvSpPr>
        <p:spPr>
          <a:xfrm>
            <a:off x="5575300" y="1744663"/>
            <a:ext cx="217488" cy="2706688"/>
          </a:xfrm>
          <a:custGeom>
            <a:avLst/>
            <a:gdLst/>
            <a:ahLst/>
            <a:cxnLst/>
            <a:rect l="0" t="0" r="0" b="0"/>
            <a:pathLst>
              <a:path>
                <a:moveTo>
                  <a:pt x="0" y="0"/>
                </a:moveTo>
                <a:lnTo>
                  <a:pt x="0" y="2706978"/>
                </a:lnTo>
                <a:lnTo>
                  <a:pt x="215982" y="270697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7" name="Freeform 10"/>
          <p:cNvSpPr/>
          <p:nvPr/>
        </p:nvSpPr>
        <p:spPr>
          <a:xfrm>
            <a:off x="5575300" y="1744663"/>
            <a:ext cx="217488" cy="1684338"/>
          </a:xfrm>
          <a:custGeom>
            <a:avLst/>
            <a:gdLst/>
            <a:ahLst/>
            <a:cxnLst/>
            <a:rect l="0" t="0" r="0" b="0"/>
            <a:pathLst>
              <a:path>
                <a:moveTo>
                  <a:pt x="0" y="0"/>
                </a:moveTo>
                <a:lnTo>
                  <a:pt x="0" y="1684661"/>
                </a:lnTo>
                <a:lnTo>
                  <a:pt x="215982" y="168466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8" name="Freeform 11"/>
          <p:cNvSpPr/>
          <p:nvPr/>
        </p:nvSpPr>
        <p:spPr>
          <a:xfrm>
            <a:off x="5575300" y="1744663"/>
            <a:ext cx="217488" cy="661988"/>
          </a:xfrm>
          <a:custGeom>
            <a:avLst/>
            <a:gdLst/>
            <a:ahLst/>
            <a:cxnLst/>
            <a:rect l="0" t="0" r="0" b="0"/>
            <a:pathLst>
              <a:path>
                <a:moveTo>
                  <a:pt x="0" y="0"/>
                </a:moveTo>
                <a:lnTo>
                  <a:pt x="0" y="662345"/>
                </a:lnTo>
                <a:lnTo>
                  <a:pt x="215982" y="66234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09" name="Freeform 12"/>
          <p:cNvSpPr/>
          <p:nvPr/>
        </p:nvSpPr>
        <p:spPr>
          <a:xfrm>
            <a:off x="4410075" y="722313"/>
            <a:ext cx="1741488" cy="301625"/>
          </a:xfrm>
          <a:custGeom>
            <a:avLst/>
            <a:gdLst/>
            <a:ahLst/>
            <a:cxnLst/>
            <a:rect l="0" t="0" r="0" b="0"/>
            <a:pathLst>
              <a:path>
                <a:moveTo>
                  <a:pt x="0" y="0"/>
                </a:moveTo>
                <a:lnTo>
                  <a:pt x="0" y="151187"/>
                </a:lnTo>
                <a:lnTo>
                  <a:pt x="1742257" y="151187"/>
                </a:lnTo>
                <a:lnTo>
                  <a:pt x="1742257" y="3023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0" name="Freeform 13"/>
          <p:cNvSpPr/>
          <p:nvPr/>
        </p:nvSpPr>
        <p:spPr>
          <a:xfrm>
            <a:off x="3833813" y="1744663"/>
            <a:ext cx="215900" cy="3729038"/>
          </a:xfrm>
          <a:custGeom>
            <a:avLst/>
            <a:gdLst/>
            <a:ahLst/>
            <a:cxnLst/>
            <a:rect l="0" t="0" r="0" b="0"/>
            <a:pathLst>
              <a:path>
                <a:moveTo>
                  <a:pt x="0" y="0"/>
                </a:moveTo>
                <a:lnTo>
                  <a:pt x="0" y="3729294"/>
                </a:lnTo>
                <a:lnTo>
                  <a:pt x="215982" y="372929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1" name="Freeform 14"/>
          <p:cNvSpPr/>
          <p:nvPr/>
        </p:nvSpPr>
        <p:spPr>
          <a:xfrm>
            <a:off x="3833813" y="1744663"/>
            <a:ext cx="215900" cy="2706688"/>
          </a:xfrm>
          <a:custGeom>
            <a:avLst/>
            <a:gdLst/>
            <a:ahLst/>
            <a:cxnLst/>
            <a:rect l="0" t="0" r="0" b="0"/>
            <a:pathLst>
              <a:path>
                <a:moveTo>
                  <a:pt x="0" y="0"/>
                </a:moveTo>
                <a:lnTo>
                  <a:pt x="0" y="2706978"/>
                </a:lnTo>
                <a:lnTo>
                  <a:pt x="215982" y="270697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2" name="Freeform 15"/>
          <p:cNvSpPr/>
          <p:nvPr/>
        </p:nvSpPr>
        <p:spPr>
          <a:xfrm>
            <a:off x="3833813" y="1744663"/>
            <a:ext cx="215900" cy="1684338"/>
          </a:xfrm>
          <a:custGeom>
            <a:avLst/>
            <a:gdLst/>
            <a:ahLst/>
            <a:cxnLst/>
            <a:rect l="0" t="0" r="0" b="0"/>
            <a:pathLst>
              <a:path>
                <a:moveTo>
                  <a:pt x="0" y="0"/>
                </a:moveTo>
                <a:lnTo>
                  <a:pt x="0" y="1684661"/>
                </a:lnTo>
                <a:lnTo>
                  <a:pt x="215982" y="168466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3" name="Freeform 16"/>
          <p:cNvSpPr/>
          <p:nvPr/>
        </p:nvSpPr>
        <p:spPr>
          <a:xfrm>
            <a:off x="3833813" y="1744663"/>
            <a:ext cx="215900" cy="661988"/>
          </a:xfrm>
          <a:custGeom>
            <a:avLst/>
            <a:gdLst/>
            <a:ahLst/>
            <a:cxnLst/>
            <a:rect l="0" t="0" r="0" b="0"/>
            <a:pathLst>
              <a:path>
                <a:moveTo>
                  <a:pt x="0" y="0"/>
                </a:moveTo>
                <a:lnTo>
                  <a:pt x="0" y="662345"/>
                </a:lnTo>
                <a:lnTo>
                  <a:pt x="215982" y="66234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4" name="Freeform 17"/>
          <p:cNvSpPr/>
          <p:nvPr/>
        </p:nvSpPr>
        <p:spPr>
          <a:xfrm>
            <a:off x="4364038" y="722313"/>
            <a:ext cx="92075" cy="301625"/>
          </a:xfrm>
          <a:custGeom>
            <a:avLst/>
            <a:gdLst/>
            <a:ahLst/>
            <a:cxnLst/>
            <a:rect l="0" t="0" r="0" b="0"/>
            <a:pathLst>
              <a:path>
                <a:moveTo>
                  <a:pt x="45720" y="0"/>
                </a:moveTo>
                <a:lnTo>
                  <a:pt x="45720" y="3023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5" name="Freeform 18"/>
          <p:cNvSpPr/>
          <p:nvPr/>
        </p:nvSpPr>
        <p:spPr>
          <a:xfrm>
            <a:off x="2667000" y="722313"/>
            <a:ext cx="1743075" cy="301625"/>
          </a:xfrm>
          <a:custGeom>
            <a:avLst/>
            <a:gdLst/>
            <a:ahLst/>
            <a:cxnLst/>
            <a:rect l="0" t="0" r="0" b="0"/>
            <a:pathLst>
              <a:path>
                <a:moveTo>
                  <a:pt x="1742257" y="0"/>
                </a:moveTo>
                <a:lnTo>
                  <a:pt x="1742257" y="151187"/>
                </a:lnTo>
                <a:lnTo>
                  <a:pt x="0" y="151187"/>
                </a:lnTo>
                <a:lnTo>
                  <a:pt x="0" y="3023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6" name="Freeform 19"/>
          <p:cNvSpPr/>
          <p:nvPr/>
        </p:nvSpPr>
        <p:spPr>
          <a:xfrm>
            <a:off x="349250" y="1744663"/>
            <a:ext cx="215900" cy="1684338"/>
          </a:xfrm>
          <a:custGeom>
            <a:avLst/>
            <a:gdLst/>
            <a:ahLst/>
            <a:cxnLst/>
            <a:rect l="0" t="0" r="0" b="0"/>
            <a:pathLst>
              <a:path>
                <a:moveTo>
                  <a:pt x="0" y="0"/>
                </a:moveTo>
                <a:lnTo>
                  <a:pt x="0" y="1684661"/>
                </a:lnTo>
                <a:lnTo>
                  <a:pt x="215982" y="168466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7" name="Freeform 20"/>
          <p:cNvSpPr/>
          <p:nvPr/>
        </p:nvSpPr>
        <p:spPr>
          <a:xfrm>
            <a:off x="349250" y="1744663"/>
            <a:ext cx="215900" cy="661988"/>
          </a:xfrm>
          <a:custGeom>
            <a:avLst/>
            <a:gdLst/>
            <a:ahLst/>
            <a:cxnLst/>
            <a:rect l="0" t="0" r="0" b="0"/>
            <a:pathLst>
              <a:path>
                <a:moveTo>
                  <a:pt x="0" y="0"/>
                </a:moveTo>
                <a:lnTo>
                  <a:pt x="0" y="662345"/>
                </a:lnTo>
                <a:lnTo>
                  <a:pt x="215982" y="662345"/>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8" name="Freeform 21"/>
          <p:cNvSpPr/>
          <p:nvPr/>
        </p:nvSpPr>
        <p:spPr>
          <a:xfrm>
            <a:off x="925513" y="722313"/>
            <a:ext cx="3484563" cy="301625"/>
          </a:xfrm>
          <a:custGeom>
            <a:avLst/>
            <a:gdLst/>
            <a:ahLst/>
            <a:cxnLst/>
            <a:rect l="0" t="0" r="0" b="0"/>
            <a:pathLst>
              <a:path>
                <a:moveTo>
                  <a:pt x="3484514" y="0"/>
                </a:moveTo>
                <a:lnTo>
                  <a:pt x="3484514" y="151187"/>
                </a:lnTo>
                <a:lnTo>
                  <a:pt x="0" y="151187"/>
                </a:lnTo>
                <a:lnTo>
                  <a:pt x="0" y="3023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defPPr/>
          </a:lstStyle>
          <a:p>
            <a:endParaRPr/>
          </a:p>
        </p:txBody>
      </p:sp>
      <p:sp>
        <p:nvSpPr>
          <p:cNvPr id="51219" name="Freeform 22"/>
          <p:cNvSpPr/>
          <p:nvPr/>
        </p:nvSpPr>
        <p:spPr>
          <a:xfrm>
            <a:off x="3689350" y="15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Security Services</a:t>
            </a:r>
          </a:p>
        </p:txBody>
      </p:sp>
      <p:sp>
        <p:nvSpPr>
          <p:cNvPr id="51220" name="Freeform 23"/>
          <p:cNvSpPr/>
          <p:nvPr/>
        </p:nvSpPr>
        <p:spPr>
          <a:xfrm>
            <a:off x="290513" y="10239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Authentication</a:t>
            </a:r>
          </a:p>
        </p:txBody>
      </p:sp>
      <p:sp>
        <p:nvSpPr>
          <p:cNvPr id="51221" name="Freeform 24"/>
          <p:cNvSpPr/>
          <p:nvPr/>
        </p:nvSpPr>
        <p:spPr>
          <a:xfrm>
            <a:off x="565150" y="20462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Peer Entity Authentication</a:t>
            </a:r>
          </a:p>
        </p:txBody>
      </p:sp>
      <p:sp>
        <p:nvSpPr>
          <p:cNvPr id="51222" name="Freeform 25"/>
          <p:cNvSpPr/>
          <p:nvPr/>
        </p:nvSpPr>
        <p:spPr>
          <a:xfrm>
            <a:off x="565150" y="30686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Data Origin Authentication</a:t>
            </a:r>
          </a:p>
        </p:txBody>
      </p:sp>
      <p:sp>
        <p:nvSpPr>
          <p:cNvPr id="51223" name="Freeform 26"/>
          <p:cNvSpPr/>
          <p:nvPr/>
        </p:nvSpPr>
        <p:spPr>
          <a:xfrm>
            <a:off x="1947863" y="10239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Access Control</a:t>
            </a:r>
          </a:p>
        </p:txBody>
      </p:sp>
      <p:sp>
        <p:nvSpPr>
          <p:cNvPr id="51224" name="Freeform 27"/>
          <p:cNvSpPr/>
          <p:nvPr/>
        </p:nvSpPr>
        <p:spPr>
          <a:xfrm>
            <a:off x="3689350" y="10239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Data Confidentiality</a:t>
            </a:r>
          </a:p>
        </p:txBody>
      </p:sp>
      <p:sp>
        <p:nvSpPr>
          <p:cNvPr id="51225" name="Freeform 28"/>
          <p:cNvSpPr/>
          <p:nvPr/>
        </p:nvSpPr>
        <p:spPr>
          <a:xfrm>
            <a:off x="4049713" y="20462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Connection Confidentiality</a:t>
            </a:r>
          </a:p>
        </p:txBody>
      </p:sp>
      <p:sp>
        <p:nvSpPr>
          <p:cNvPr id="51226" name="Freeform 29"/>
          <p:cNvSpPr/>
          <p:nvPr/>
        </p:nvSpPr>
        <p:spPr>
          <a:xfrm>
            <a:off x="4049713" y="30686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Connection less Confidentiality</a:t>
            </a:r>
          </a:p>
        </p:txBody>
      </p:sp>
      <p:sp>
        <p:nvSpPr>
          <p:cNvPr id="51227" name="Freeform 30"/>
          <p:cNvSpPr/>
          <p:nvPr/>
        </p:nvSpPr>
        <p:spPr>
          <a:xfrm>
            <a:off x="4049713" y="40909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Selective Repeat Confidentiality</a:t>
            </a:r>
          </a:p>
        </p:txBody>
      </p:sp>
      <p:sp>
        <p:nvSpPr>
          <p:cNvPr id="51228" name="Freeform 31"/>
          <p:cNvSpPr/>
          <p:nvPr/>
        </p:nvSpPr>
        <p:spPr>
          <a:xfrm>
            <a:off x="4049713" y="51133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Traffic Flow Confidentiality</a:t>
            </a:r>
          </a:p>
        </p:txBody>
      </p:sp>
      <p:sp>
        <p:nvSpPr>
          <p:cNvPr id="51229" name="Freeform 32"/>
          <p:cNvSpPr/>
          <p:nvPr/>
        </p:nvSpPr>
        <p:spPr>
          <a:xfrm>
            <a:off x="5432425" y="10239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Data Integrity</a:t>
            </a:r>
          </a:p>
        </p:txBody>
      </p:sp>
      <p:sp>
        <p:nvSpPr>
          <p:cNvPr id="51230" name="Freeform 33"/>
          <p:cNvSpPr/>
          <p:nvPr/>
        </p:nvSpPr>
        <p:spPr>
          <a:xfrm>
            <a:off x="5792788" y="20462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Connection Integrity with recovery</a:t>
            </a:r>
          </a:p>
        </p:txBody>
      </p:sp>
      <p:sp>
        <p:nvSpPr>
          <p:cNvPr id="51231" name="Freeform 34"/>
          <p:cNvSpPr/>
          <p:nvPr/>
        </p:nvSpPr>
        <p:spPr>
          <a:xfrm>
            <a:off x="5792788" y="30686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Connection Integrity with out recovery</a:t>
            </a:r>
          </a:p>
        </p:txBody>
      </p:sp>
      <p:sp>
        <p:nvSpPr>
          <p:cNvPr id="51232" name="Freeform 35"/>
          <p:cNvSpPr/>
          <p:nvPr/>
        </p:nvSpPr>
        <p:spPr>
          <a:xfrm>
            <a:off x="5792788" y="40909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Selective Field Connection Integrity</a:t>
            </a:r>
          </a:p>
        </p:txBody>
      </p:sp>
      <p:sp>
        <p:nvSpPr>
          <p:cNvPr id="51233" name="Freeform 36"/>
          <p:cNvSpPr/>
          <p:nvPr/>
        </p:nvSpPr>
        <p:spPr>
          <a:xfrm>
            <a:off x="5792788" y="51133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Connection less Integrity</a:t>
            </a:r>
          </a:p>
        </p:txBody>
      </p:sp>
      <p:sp>
        <p:nvSpPr>
          <p:cNvPr id="51234" name="Freeform 37"/>
          <p:cNvSpPr/>
          <p:nvPr/>
        </p:nvSpPr>
        <p:spPr>
          <a:xfrm>
            <a:off x="5792788" y="61356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Selective Field Connection less Integrity</a:t>
            </a:r>
          </a:p>
        </p:txBody>
      </p:sp>
      <p:sp>
        <p:nvSpPr>
          <p:cNvPr id="51235" name="Freeform 38"/>
          <p:cNvSpPr/>
          <p:nvPr/>
        </p:nvSpPr>
        <p:spPr>
          <a:xfrm>
            <a:off x="7173913" y="10239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Non Repudiation</a:t>
            </a:r>
          </a:p>
        </p:txBody>
      </p:sp>
      <p:sp>
        <p:nvSpPr>
          <p:cNvPr id="51236" name="Freeform 39"/>
          <p:cNvSpPr/>
          <p:nvPr/>
        </p:nvSpPr>
        <p:spPr>
          <a:xfrm>
            <a:off x="7534275" y="204628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Non Repudiation Origin</a:t>
            </a:r>
          </a:p>
        </p:txBody>
      </p:sp>
      <p:sp>
        <p:nvSpPr>
          <p:cNvPr id="51237" name="Freeform 40"/>
          <p:cNvSpPr/>
          <p:nvPr/>
        </p:nvSpPr>
        <p:spPr>
          <a:xfrm>
            <a:off x="7534275" y="3068638"/>
            <a:ext cx="1439863" cy="720725"/>
          </a:xfrm>
          <a:custGeom>
            <a:avLst/>
            <a:gdLst>
              <a:gd name="connsiteX0" fmla="*/ 0 w 1439881"/>
              <a:gd name="connsiteY0" fmla="*/ 0 h 719940"/>
              <a:gd name="connsiteX1" fmla="*/ 1439881 w 1439881"/>
              <a:gd name="connsiteY1" fmla="*/ 0 h 719940"/>
              <a:gd name="connsiteX2" fmla="*/ 1439881 w 1439881"/>
              <a:gd name="connsiteY2" fmla="*/ 719940 h 719940"/>
              <a:gd name="connsiteX3" fmla="*/ 0 w 1439881"/>
              <a:gd name="connsiteY3" fmla="*/ 719940 h 719940"/>
              <a:gd name="connsiteX4" fmla="*/ 0 w 1439881"/>
              <a:gd name="connsiteY4" fmla="*/ 0 h 71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881" h="719940">
                <a:moveTo>
                  <a:pt x="0" y="0"/>
                </a:moveTo>
                <a:lnTo>
                  <a:pt x="1439881" y="0"/>
                </a:lnTo>
                <a:lnTo>
                  <a:pt x="1439881" y="719940"/>
                </a:lnTo>
                <a:lnTo>
                  <a:pt x="0" y="7199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0" tIns="10160" rIns="10160" bIns="10160" anchor="ctr"/>
          <a:lstStyle>
            <a:defPPr/>
          </a:lstStyle>
          <a:p>
            <a:pPr marL="0" marR="0" lvl="0" indent="0" algn="ctr" defTabSz="711200" rtl="0" eaLnBrk="1" fontAlgn="base" latinLnBrk="0" hangingPunct="1">
              <a:lnSpc>
                <a:spcPct val="90000"/>
              </a:lnSpc>
              <a:spcBef>
                <a:spcPct val="0"/>
              </a:spcBef>
              <a:spcAft>
                <a:spcPct val="35000"/>
              </a:spcAft>
              <a:buClrTx/>
              <a:buSzTx/>
              <a:buFontTx/>
              <a:buNone/>
              <a:defRPr/>
            </a:pPr>
            <a:r>
              <a:rPr kumimoji="0" lang="en-US" sz="1600" b="0" i="0" u="none" strike="noStrike" kern="1200" cap="none" spc="0" normalizeH="0" baseline="0" noProof="0">
                <a:ln>
                  <a:noFill/>
                </a:ln>
                <a:solidFill>
                  <a:schemeClr val="lt1"/>
                </a:solidFill>
                <a:effectLst/>
                <a:uLnTx/>
                <a:uFillTx/>
                <a:latin typeface="+mn-lt"/>
                <a:ea typeface="+mn-ea"/>
                <a:cs typeface="+mn-cs"/>
              </a:rPr>
              <a:t>Non Repudiation Destination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1219"/>
                                        </p:tgtEl>
                                        <p:attrNameLst>
                                          <p:attrName>style.visibility</p:attrName>
                                        </p:attrNameLst>
                                      </p:cBhvr>
                                      <p:to>
                                        <p:strVal val="visible"/>
                                      </p:to>
                                    </p:set>
                                    <p:anim calcmode="lin" valueType="num">
                                      <p:cBhvr additive="base">
                                        <p:cTn id="7" dur="500" fill="hold"/>
                                        <p:tgtEl>
                                          <p:spTgt spid="51219"/>
                                        </p:tgtEl>
                                        <p:attrNameLst>
                                          <p:attrName>ppt_x</p:attrName>
                                        </p:attrNameLst>
                                      </p:cBhvr>
                                      <p:tavLst>
                                        <p:tav tm="0">
                                          <p:val>
                                            <p:strVal val="#ppt_x"/>
                                          </p:val>
                                        </p:tav>
                                        <p:tav tm="100000">
                                          <p:val>
                                            <p:strVal val="#ppt_x"/>
                                          </p:val>
                                        </p:tav>
                                      </p:tavLst>
                                    </p:anim>
                                    <p:anim calcmode="lin" valueType="num">
                                      <p:cBhvr additive="base">
                                        <p:cTn id="8" dur="500" fill="hold"/>
                                        <p:tgtEl>
                                          <p:spTgt spid="5121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1215"/>
                                        </p:tgtEl>
                                        <p:attrNameLst>
                                          <p:attrName>style.visibility</p:attrName>
                                        </p:attrNameLst>
                                      </p:cBhvr>
                                      <p:to>
                                        <p:strVal val="visible"/>
                                      </p:to>
                                    </p:set>
                                    <p:anim calcmode="lin" valueType="num">
                                      <p:cBhvr additive="base">
                                        <p:cTn id="13" dur="500" fill="hold"/>
                                        <p:tgtEl>
                                          <p:spTgt spid="51215"/>
                                        </p:tgtEl>
                                        <p:attrNameLst>
                                          <p:attrName>ppt_x</p:attrName>
                                        </p:attrNameLst>
                                      </p:cBhvr>
                                      <p:tavLst>
                                        <p:tav tm="0">
                                          <p:val>
                                            <p:strVal val="#ppt_x"/>
                                          </p:val>
                                        </p:tav>
                                        <p:tav tm="100000">
                                          <p:val>
                                            <p:strVal val="#ppt_x"/>
                                          </p:val>
                                        </p:tav>
                                      </p:tavLst>
                                    </p:anim>
                                    <p:anim calcmode="lin" valueType="num">
                                      <p:cBhvr additive="base">
                                        <p:cTn id="14" dur="500" fill="hold"/>
                                        <p:tgtEl>
                                          <p:spTgt spid="51215"/>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51218"/>
                                        </p:tgtEl>
                                        <p:attrNameLst>
                                          <p:attrName>style.visibility</p:attrName>
                                        </p:attrNameLst>
                                      </p:cBhvr>
                                      <p:to>
                                        <p:strVal val="visible"/>
                                      </p:to>
                                    </p:set>
                                    <p:anim calcmode="lin" valueType="num">
                                      <p:cBhvr additive="base">
                                        <p:cTn id="17" dur="500" fill="hold"/>
                                        <p:tgtEl>
                                          <p:spTgt spid="51218"/>
                                        </p:tgtEl>
                                        <p:attrNameLst>
                                          <p:attrName>ppt_x</p:attrName>
                                        </p:attrNameLst>
                                      </p:cBhvr>
                                      <p:tavLst>
                                        <p:tav tm="0">
                                          <p:val>
                                            <p:strVal val="#ppt_x"/>
                                          </p:val>
                                        </p:tav>
                                        <p:tav tm="100000">
                                          <p:val>
                                            <p:strVal val="#ppt_x"/>
                                          </p:val>
                                        </p:tav>
                                      </p:tavLst>
                                    </p:anim>
                                    <p:anim calcmode="lin" valueType="num">
                                      <p:cBhvr additive="base">
                                        <p:cTn id="18" dur="500" fill="hold"/>
                                        <p:tgtEl>
                                          <p:spTgt spid="51218"/>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51209"/>
                                        </p:tgtEl>
                                        <p:attrNameLst>
                                          <p:attrName>style.visibility</p:attrName>
                                        </p:attrNameLst>
                                      </p:cBhvr>
                                      <p:to>
                                        <p:strVal val="visible"/>
                                      </p:to>
                                    </p:set>
                                    <p:anim calcmode="lin" valueType="num">
                                      <p:cBhvr additive="base">
                                        <p:cTn id="21" dur="500" fill="hold"/>
                                        <p:tgtEl>
                                          <p:spTgt spid="51209"/>
                                        </p:tgtEl>
                                        <p:attrNameLst>
                                          <p:attrName>ppt_x</p:attrName>
                                        </p:attrNameLst>
                                      </p:cBhvr>
                                      <p:tavLst>
                                        <p:tav tm="0">
                                          <p:val>
                                            <p:strVal val="#ppt_x"/>
                                          </p:val>
                                        </p:tav>
                                        <p:tav tm="100000">
                                          <p:val>
                                            <p:strVal val="#ppt_x"/>
                                          </p:val>
                                        </p:tav>
                                      </p:tavLst>
                                    </p:anim>
                                    <p:anim calcmode="lin" valueType="num">
                                      <p:cBhvr additive="base">
                                        <p:cTn id="22" dur="500" fill="hold"/>
                                        <p:tgtEl>
                                          <p:spTgt spid="51209"/>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51203"/>
                                        </p:tgtEl>
                                        <p:attrNameLst>
                                          <p:attrName>style.visibility</p:attrName>
                                        </p:attrNameLst>
                                      </p:cBhvr>
                                      <p:to>
                                        <p:strVal val="visible"/>
                                      </p:to>
                                    </p:set>
                                    <p:anim calcmode="lin" valueType="num">
                                      <p:cBhvr additive="base">
                                        <p:cTn id="25" dur="500" fill="hold"/>
                                        <p:tgtEl>
                                          <p:spTgt spid="51203"/>
                                        </p:tgtEl>
                                        <p:attrNameLst>
                                          <p:attrName>ppt_x</p:attrName>
                                        </p:attrNameLst>
                                      </p:cBhvr>
                                      <p:tavLst>
                                        <p:tav tm="0">
                                          <p:val>
                                            <p:strVal val="#ppt_x"/>
                                          </p:val>
                                        </p:tav>
                                        <p:tav tm="100000">
                                          <p:val>
                                            <p:strVal val="#ppt_x"/>
                                          </p:val>
                                        </p:tav>
                                      </p:tavLst>
                                    </p:anim>
                                    <p:anim calcmode="lin" valueType="num">
                                      <p:cBhvr additive="base">
                                        <p:cTn id="26" dur="500" fill="hold"/>
                                        <p:tgtEl>
                                          <p:spTgt spid="5120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51220"/>
                                        </p:tgtEl>
                                        <p:attrNameLst>
                                          <p:attrName>style.visibility</p:attrName>
                                        </p:attrNameLst>
                                      </p:cBhvr>
                                      <p:to>
                                        <p:strVal val="visible"/>
                                      </p:to>
                                    </p:set>
                                    <p:anim calcmode="lin" valueType="num">
                                      <p:cBhvr additive="base">
                                        <p:cTn id="29" dur="500" fill="hold"/>
                                        <p:tgtEl>
                                          <p:spTgt spid="51220"/>
                                        </p:tgtEl>
                                        <p:attrNameLst>
                                          <p:attrName>ppt_x</p:attrName>
                                        </p:attrNameLst>
                                      </p:cBhvr>
                                      <p:tavLst>
                                        <p:tav tm="0">
                                          <p:val>
                                            <p:strVal val="#ppt_x"/>
                                          </p:val>
                                        </p:tav>
                                        <p:tav tm="100000">
                                          <p:val>
                                            <p:strVal val="#ppt_x"/>
                                          </p:val>
                                        </p:tav>
                                      </p:tavLst>
                                    </p:anim>
                                    <p:anim calcmode="lin" valueType="num">
                                      <p:cBhvr additive="base">
                                        <p:cTn id="30" dur="500" fill="hold"/>
                                        <p:tgtEl>
                                          <p:spTgt spid="51220"/>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51223"/>
                                        </p:tgtEl>
                                        <p:attrNameLst>
                                          <p:attrName>style.visibility</p:attrName>
                                        </p:attrNameLst>
                                      </p:cBhvr>
                                      <p:to>
                                        <p:strVal val="visible"/>
                                      </p:to>
                                    </p:set>
                                    <p:anim calcmode="lin" valueType="num">
                                      <p:cBhvr additive="base">
                                        <p:cTn id="33" dur="500" fill="hold"/>
                                        <p:tgtEl>
                                          <p:spTgt spid="51223"/>
                                        </p:tgtEl>
                                        <p:attrNameLst>
                                          <p:attrName>ppt_x</p:attrName>
                                        </p:attrNameLst>
                                      </p:cBhvr>
                                      <p:tavLst>
                                        <p:tav tm="0">
                                          <p:val>
                                            <p:strVal val="#ppt_x"/>
                                          </p:val>
                                        </p:tav>
                                        <p:tav tm="100000">
                                          <p:val>
                                            <p:strVal val="#ppt_x"/>
                                          </p:val>
                                        </p:tav>
                                      </p:tavLst>
                                    </p:anim>
                                    <p:anim calcmode="lin" valueType="num">
                                      <p:cBhvr additive="base">
                                        <p:cTn id="34" dur="500" fill="hold"/>
                                        <p:tgtEl>
                                          <p:spTgt spid="51223"/>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51224"/>
                                        </p:tgtEl>
                                        <p:attrNameLst>
                                          <p:attrName>style.visibility</p:attrName>
                                        </p:attrNameLst>
                                      </p:cBhvr>
                                      <p:to>
                                        <p:strVal val="visible"/>
                                      </p:to>
                                    </p:set>
                                    <p:anim calcmode="lin" valueType="num">
                                      <p:cBhvr additive="base">
                                        <p:cTn id="37" dur="500" fill="hold"/>
                                        <p:tgtEl>
                                          <p:spTgt spid="51224"/>
                                        </p:tgtEl>
                                        <p:attrNameLst>
                                          <p:attrName>ppt_x</p:attrName>
                                        </p:attrNameLst>
                                      </p:cBhvr>
                                      <p:tavLst>
                                        <p:tav tm="0">
                                          <p:val>
                                            <p:strVal val="#ppt_x"/>
                                          </p:val>
                                        </p:tav>
                                        <p:tav tm="100000">
                                          <p:val>
                                            <p:strVal val="#ppt_x"/>
                                          </p:val>
                                        </p:tav>
                                      </p:tavLst>
                                    </p:anim>
                                    <p:anim calcmode="lin" valueType="num">
                                      <p:cBhvr additive="base">
                                        <p:cTn id="38" dur="500" fill="hold"/>
                                        <p:tgtEl>
                                          <p:spTgt spid="51224"/>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51229"/>
                                        </p:tgtEl>
                                        <p:attrNameLst>
                                          <p:attrName>style.visibility</p:attrName>
                                        </p:attrNameLst>
                                      </p:cBhvr>
                                      <p:to>
                                        <p:strVal val="visible"/>
                                      </p:to>
                                    </p:set>
                                    <p:anim calcmode="lin" valueType="num">
                                      <p:cBhvr additive="base">
                                        <p:cTn id="41" dur="500" fill="hold"/>
                                        <p:tgtEl>
                                          <p:spTgt spid="51229"/>
                                        </p:tgtEl>
                                        <p:attrNameLst>
                                          <p:attrName>ppt_x</p:attrName>
                                        </p:attrNameLst>
                                      </p:cBhvr>
                                      <p:tavLst>
                                        <p:tav tm="0">
                                          <p:val>
                                            <p:strVal val="#ppt_x"/>
                                          </p:val>
                                        </p:tav>
                                        <p:tav tm="100000">
                                          <p:val>
                                            <p:strVal val="#ppt_x"/>
                                          </p:val>
                                        </p:tav>
                                      </p:tavLst>
                                    </p:anim>
                                    <p:anim calcmode="lin" valueType="num">
                                      <p:cBhvr additive="base">
                                        <p:cTn id="42" dur="500" fill="hold"/>
                                        <p:tgtEl>
                                          <p:spTgt spid="51229"/>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51235"/>
                                        </p:tgtEl>
                                        <p:attrNameLst>
                                          <p:attrName>style.visibility</p:attrName>
                                        </p:attrNameLst>
                                      </p:cBhvr>
                                      <p:to>
                                        <p:strVal val="visible"/>
                                      </p:to>
                                    </p:set>
                                    <p:anim calcmode="lin" valueType="num">
                                      <p:cBhvr additive="base">
                                        <p:cTn id="45" dur="500" fill="hold"/>
                                        <p:tgtEl>
                                          <p:spTgt spid="51235"/>
                                        </p:tgtEl>
                                        <p:attrNameLst>
                                          <p:attrName>ppt_x</p:attrName>
                                        </p:attrNameLst>
                                      </p:cBhvr>
                                      <p:tavLst>
                                        <p:tav tm="0">
                                          <p:val>
                                            <p:strVal val="#ppt_x"/>
                                          </p:val>
                                        </p:tav>
                                        <p:tav tm="100000">
                                          <p:val>
                                            <p:strVal val="#ppt_x"/>
                                          </p:val>
                                        </p:tav>
                                      </p:tavLst>
                                    </p:anim>
                                    <p:anim calcmode="lin" valueType="num">
                                      <p:cBhvr additive="base">
                                        <p:cTn id="46" dur="500" fill="hold"/>
                                        <p:tgtEl>
                                          <p:spTgt spid="51235"/>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51214"/>
                                        </p:tgtEl>
                                        <p:attrNameLst>
                                          <p:attrName>style.visibility</p:attrName>
                                        </p:attrNameLst>
                                      </p:cBhvr>
                                      <p:to>
                                        <p:strVal val="visible"/>
                                      </p:to>
                                    </p:set>
                                    <p:anim calcmode="lin" valueType="num">
                                      <p:cBhvr additive="base">
                                        <p:cTn id="49" dur="500" fill="hold"/>
                                        <p:tgtEl>
                                          <p:spTgt spid="51214"/>
                                        </p:tgtEl>
                                        <p:attrNameLst>
                                          <p:attrName>ppt_x</p:attrName>
                                        </p:attrNameLst>
                                      </p:cBhvr>
                                      <p:tavLst>
                                        <p:tav tm="0">
                                          <p:val>
                                            <p:strVal val="#ppt_x"/>
                                          </p:val>
                                        </p:tav>
                                        <p:tav tm="100000">
                                          <p:val>
                                            <p:strVal val="#ppt_x"/>
                                          </p:val>
                                        </p:tav>
                                      </p:tavLst>
                                    </p:anim>
                                    <p:anim calcmode="lin" valueType="num">
                                      <p:cBhvr additive="base">
                                        <p:cTn id="50" dur="500" fill="hold"/>
                                        <p:tgtEl>
                                          <p:spTgt spid="51214"/>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51217"/>
                                        </p:tgtEl>
                                        <p:attrNameLst>
                                          <p:attrName>style.visibility</p:attrName>
                                        </p:attrNameLst>
                                      </p:cBhvr>
                                      <p:to>
                                        <p:strVal val="visible"/>
                                      </p:to>
                                    </p:set>
                                    <p:anim calcmode="lin" valueType="num">
                                      <p:cBhvr additive="base">
                                        <p:cTn id="55" dur="500" fill="hold"/>
                                        <p:tgtEl>
                                          <p:spTgt spid="51217"/>
                                        </p:tgtEl>
                                        <p:attrNameLst>
                                          <p:attrName>ppt_x</p:attrName>
                                        </p:attrNameLst>
                                      </p:cBhvr>
                                      <p:tavLst>
                                        <p:tav tm="0">
                                          <p:val>
                                            <p:strVal val="#ppt_x"/>
                                          </p:val>
                                        </p:tav>
                                        <p:tav tm="100000">
                                          <p:val>
                                            <p:strVal val="#ppt_x"/>
                                          </p:val>
                                        </p:tav>
                                      </p:tavLst>
                                    </p:anim>
                                    <p:anim calcmode="lin" valueType="num">
                                      <p:cBhvr additive="base">
                                        <p:cTn id="56" dur="500" fill="hold"/>
                                        <p:tgtEl>
                                          <p:spTgt spid="51217"/>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51221"/>
                                        </p:tgtEl>
                                        <p:attrNameLst>
                                          <p:attrName>style.visibility</p:attrName>
                                        </p:attrNameLst>
                                      </p:cBhvr>
                                      <p:to>
                                        <p:strVal val="visible"/>
                                      </p:to>
                                    </p:set>
                                    <p:anim calcmode="lin" valueType="num">
                                      <p:cBhvr additive="base">
                                        <p:cTn id="59" dur="500" fill="hold"/>
                                        <p:tgtEl>
                                          <p:spTgt spid="51221"/>
                                        </p:tgtEl>
                                        <p:attrNameLst>
                                          <p:attrName>ppt_x</p:attrName>
                                        </p:attrNameLst>
                                      </p:cBhvr>
                                      <p:tavLst>
                                        <p:tav tm="0">
                                          <p:val>
                                            <p:strVal val="#ppt_x"/>
                                          </p:val>
                                        </p:tav>
                                        <p:tav tm="100000">
                                          <p:val>
                                            <p:strVal val="#ppt_x"/>
                                          </p:val>
                                        </p:tav>
                                      </p:tavLst>
                                    </p:anim>
                                    <p:anim calcmode="lin" valueType="num">
                                      <p:cBhvr additive="base">
                                        <p:cTn id="60" dur="500" fill="hold"/>
                                        <p:tgtEl>
                                          <p:spTgt spid="51221"/>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51216"/>
                                        </p:tgtEl>
                                        <p:attrNameLst>
                                          <p:attrName>style.visibility</p:attrName>
                                        </p:attrNameLst>
                                      </p:cBhvr>
                                      <p:to>
                                        <p:strVal val="visible"/>
                                      </p:to>
                                    </p:set>
                                    <p:anim calcmode="lin" valueType="num">
                                      <p:cBhvr additive="base">
                                        <p:cTn id="63" dur="500" fill="hold"/>
                                        <p:tgtEl>
                                          <p:spTgt spid="51216"/>
                                        </p:tgtEl>
                                        <p:attrNameLst>
                                          <p:attrName>ppt_x</p:attrName>
                                        </p:attrNameLst>
                                      </p:cBhvr>
                                      <p:tavLst>
                                        <p:tav tm="0">
                                          <p:val>
                                            <p:strVal val="#ppt_x"/>
                                          </p:val>
                                        </p:tav>
                                        <p:tav tm="100000">
                                          <p:val>
                                            <p:strVal val="#ppt_x"/>
                                          </p:val>
                                        </p:tav>
                                      </p:tavLst>
                                    </p:anim>
                                    <p:anim calcmode="lin" valueType="num">
                                      <p:cBhvr additive="base">
                                        <p:cTn id="64" dur="500" fill="hold"/>
                                        <p:tgtEl>
                                          <p:spTgt spid="51216"/>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51222"/>
                                        </p:tgtEl>
                                        <p:attrNameLst>
                                          <p:attrName>style.visibility</p:attrName>
                                        </p:attrNameLst>
                                      </p:cBhvr>
                                      <p:to>
                                        <p:strVal val="visible"/>
                                      </p:to>
                                    </p:set>
                                    <p:anim calcmode="lin" valueType="num">
                                      <p:cBhvr additive="base">
                                        <p:cTn id="67" dur="500" fill="hold"/>
                                        <p:tgtEl>
                                          <p:spTgt spid="51222"/>
                                        </p:tgtEl>
                                        <p:attrNameLst>
                                          <p:attrName>ppt_x</p:attrName>
                                        </p:attrNameLst>
                                      </p:cBhvr>
                                      <p:tavLst>
                                        <p:tav tm="0">
                                          <p:val>
                                            <p:strVal val="#ppt_x"/>
                                          </p:val>
                                        </p:tav>
                                        <p:tav tm="100000">
                                          <p:val>
                                            <p:strVal val="#ppt_x"/>
                                          </p:val>
                                        </p:tav>
                                      </p:tavLst>
                                    </p:anim>
                                    <p:anim calcmode="lin" valueType="num">
                                      <p:cBhvr additive="base">
                                        <p:cTn id="68" dur="500" fill="hold"/>
                                        <p:tgtEl>
                                          <p:spTgt spid="51222"/>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nodeType="clickEffect">
                                  <p:stCondLst>
                                    <p:cond delay="0"/>
                                  </p:stCondLst>
                                  <p:childTnLst>
                                    <p:set>
                                      <p:cBhvr>
                                        <p:cTn id="72" dur="1" fill="hold">
                                          <p:stCondLst>
                                            <p:cond delay="0"/>
                                          </p:stCondLst>
                                        </p:cTn>
                                        <p:tgtEl>
                                          <p:spTgt spid="51213"/>
                                        </p:tgtEl>
                                        <p:attrNameLst>
                                          <p:attrName>style.visibility</p:attrName>
                                        </p:attrNameLst>
                                      </p:cBhvr>
                                      <p:to>
                                        <p:strVal val="visible"/>
                                      </p:to>
                                    </p:set>
                                    <p:anim calcmode="lin" valueType="num">
                                      <p:cBhvr additive="base">
                                        <p:cTn id="73" dur="500" fill="hold"/>
                                        <p:tgtEl>
                                          <p:spTgt spid="51213"/>
                                        </p:tgtEl>
                                        <p:attrNameLst>
                                          <p:attrName>ppt_x</p:attrName>
                                        </p:attrNameLst>
                                      </p:cBhvr>
                                      <p:tavLst>
                                        <p:tav tm="0">
                                          <p:val>
                                            <p:strVal val="#ppt_x"/>
                                          </p:val>
                                        </p:tav>
                                        <p:tav tm="100000">
                                          <p:val>
                                            <p:strVal val="#ppt_x"/>
                                          </p:val>
                                        </p:tav>
                                      </p:tavLst>
                                    </p:anim>
                                    <p:anim calcmode="lin" valueType="num">
                                      <p:cBhvr additive="base">
                                        <p:cTn id="74" dur="500" fill="hold"/>
                                        <p:tgtEl>
                                          <p:spTgt spid="51213"/>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51225"/>
                                        </p:tgtEl>
                                        <p:attrNameLst>
                                          <p:attrName>style.visibility</p:attrName>
                                        </p:attrNameLst>
                                      </p:cBhvr>
                                      <p:to>
                                        <p:strVal val="visible"/>
                                      </p:to>
                                    </p:set>
                                    <p:anim calcmode="lin" valueType="num">
                                      <p:cBhvr additive="base">
                                        <p:cTn id="77" dur="500" fill="hold"/>
                                        <p:tgtEl>
                                          <p:spTgt spid="51225"/>
                                        </p:tgtEl>
                                        <p:attrNameLst>
                                          <p:attrName>ppt_x</p:attrName>
                                        </p:attrNameLst>
                                      </p:cBhvr>
                                      <p:tavLst>
                                        <p:tav tm="0">
                                          <p:val>
                                            <p:strVal val="#ppt_x"/>
                                          </p:val>
                                        </p:tav>
                                        <p:tav tm="100000">
                                          <p:val>
                                            <p:strVal val="#ppt_x"/>
                                          </p:val>
                                        </p:tav>
                                      </p:tavLst>
                                    </p:anim>
                                    <p:anim calcmode="lin" valueType="num">
                                      <p:cBhvr additive="base">
                                        <p:cTn id="78" dur="500" fill="hold"/>
                                        <p:tgtEl>
                                          <p:spTgt spid="51225"/>
                                        </p:tgtEl>
                                        <p:attrNameLst>
                                          <p:attrName>ppt_y</p:attrName>
                                        </p:attrNameLst>
                                      </p:cBhvr>
                                      <p:tavLst>
                                        <p:tav tm="0">
                                          <p:val>
                                            <p:strVal val="0-#ppt_h/2"/>
                                          </p:val>
                                        </p:tav>
                                        <p:tav tm="100000">
                                          <p:val>
                                            <p:strVal val="#ppt_y"/>
                                          </p:val>
                                        </p:tav>
                                      </p:tavLst>
                                    </p:anim>
                                  </p:childTnLst>
                                </p:cTn>
                              </p:par>
                              <p:par>
                                <p:cTn id="79" presetID="2" presetClass="entr" presetSubtype="1" fill="hold" nodeType="withEffect">
                                  <p:stCondLst>
                                    <p:cond delay="0"/>
                                  </p:stCondLst>
                                  <p:childTnLst>
                                    <p:set>
                                      <p:cBhvr>
                                        <p:cTn id="80" dur="1" fill="hold">
                                          <p:stCondLst>
                                            <p:cond delay="0"/>
                                          </p:stCondLst>
                                        </p:cTn>
                                        <p:tgtEl>
                                          <p:spTgt spid="51212"/>
                                        </p:tgtEl>
                                        <p:attrNameLst>
                                          <p:attrName>style.visibility</p:attrName>
                                        </p:attrNameLst>
                                      </p:cBhvr>
                                      <p:to>
                                        <p:strVal val="visible"/>
                                      </p:to>
                                    </p:set>
                                    <p:anim calcmode="lin" valueType="num">
                                      <p:cBhvr additive="base">
                                        <p:cTn id="81" dur="500" fill="hold"/>
                                        <p:tgtEl>
                                          <p:spTgt spid="51212"/>
                                        </p:tgtEl>
                                        <p:attrNameLst>
                                          <p:attrName>ppt_x</p:attrName>
                                        </p:attrNameLst>
                                      </p:cBhvr>
                                      <p:tavLst>
                                        <p:tav tm="0">
                                          <p:val>
                                            <p:strVal val="#ppt_x"/>
                                          </p:val>
                                        </p:tav>
                                        <p:tav tm="100000">
                                          <p:val>
                                            <p:strVal val="#ppt_x"/>
                                          </p:val>
                                        </p:tav>
                                      </p:tavLst>
                                    </p:anim>
                                    <p:anim calcmode="lin" valueType="num">
                                      <p:cBhvr additive="base">
                                        <p:cTn id="82" dur="500" fill="hold"/>
                                        <p:tgtEl>
                                          <p:spTgt spid="51212"/>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51226"/>
                                        </p:tgtEl>
                                        <p:attrNameLst>
                                          <p:attrName>style.visibility</p:attrName>
                                        </p:attrNameLst>
                                      </p:cBhvr>
                                      <p:to>
                                        <p:strVal val="visible"/>
                                      </p:to>
                                    </p:set>
                                    <p:anim calcmode="lin" valueType="num">
                                      <p:cBhvr additive="base">
                                        <p:cTn id="85" dur="500" fill="hold"/>
                                        <p:tgtEl>
                                          <p:spTgt spid="51226"/>
                                        </p:tgtEl>
                                        <p:attrNameLst>
                                          <p:attrName>ppt_x</p:attrName>
                                        </p:attrNameLst>
                                      </p:cBhvr>
                                      <p:tavLst>
                                        <p:tav tm="0">
                                          <p:val>
                                            <p:strVal val="#ppt_x"/>
                                          </p:val>
                                        </p:tav>
                                        <p:tav tm="100000">
                                          <p:val>
                                            <p:strVal val="#ppt_x"/>
                                          </p:val>
                                        </p:tav>
                                      </p:tavLst>
                                    </p:anim>
                                    <p:anim calcmode="lin" valueType="num">
                                      <p:cBhvr additive="base">
                                        <p:cTn id="86" dur="500" fill="hold"/>
                                        <p:tgtEl>
                                          <p:spTgt spid="51226"/>
                                        </p:tgtEl>
                                        <p:attrNameLst>
                                          <p:attrName>ppt_y</p:attrName>
                                        </p:attrNameLst>
                                      </p:cBhvr>
                                      <p:tavLst>
                                        <p:tav tm="0">
                                          <p:val>
                                            <p:strVal val="0-#ppt_h/2"/>
                                          </p:val>
                                        </p:tav>
                                        <p:tav tm="100000">
                                          <p:val>
                                            <p:strVal val="#ppt_y"/>
                                          </p:val>
                                        </p:tav>
                                      </p:tavLst>
                                    </p:anim>
                                  </p:childTnLst>
                                </p:cTn>
                              </p:par>
                              <p:par>
                                <p:cTn id="87" presetID="2" presetClass="entr" presetSubtype="1" fill="hold" nodeType="withEffect">
                                  <p:stCondLst>
                                    <p:cond delay="0"/>
                                  </p:stCondLst>
                                  <p:childTnLst>
                                    <p:set>
                                      <p:cBhvr>
                                        <p:cTn id="88" dur="1" fill="hold">
                                          <p:stCondLst>
                                            <p:cond delay="0"/>
                                          </p:stCondLst>
                                        </p:cTn>
                                        <p:tgtEl>
                                          <p:spTgt spid="51211"/>
                                        </p:tgtEl>
                                        <p:attrNameLst>
                                          <p:attrName>style.visibility</p:attrName>
                                        </p:attrNameLst>
                                      </p:cBhvr>
                                      <p:to>
                                        <p:strVal val="visible"/>
                                      </p:to>
                                    </p:set>
                                    <p:anim calcmode="lin" valueType="num">
                                      <p:cBhvr additive="base">
                                        <p:cTn id="89" dur="500" fill="hold"/>
                                        <p:tgtEl>
                                          <p:spTgt spid="51211"/>
                                        </p:tgtEl>
                                        <p:attrNameLst>
                                          <p:attrName>ppt_x</p:attrName>
                                        </p:attrNameLst>
                                      </p:cBhvr>
                                      <p:tavLst>
                                        <p:tav tm="0">
                                          <p:val>
                                            <p:strVal val="#ppt_x"/>
                                          </p:val>
                                        </p:tav>
                                        <p:tav tm="100000">
                                          <p:val>
                                            <p:strVal val="#ppt_x"/>
                                          </p:val>
                                        </p:tav>
                                      </p:tavLst>
                                    </p:anim>
                                    <p:anim calcmode="lin" valueType="num">
                                      <p:cBhvr additive="base">
                                        <p:cTn id="90" dur="500" fill="hold"/>
                                        <p:tgtEl>
                                          <p:spTgt spid="51211"/>
                                        </p:tgtEl>
                                        <p:attrNameLst>
                                          <p:attrName>ppt_y</p:attrName>
                                        </p:attrNameLst>
                                      </p:cBhvr>
                                      <p:tavLst>
                                        <p:tav tm="0">
                                          <p:val>
                                            <p:strVal val="0-#ppt_h/2"/>
                                          </p:val>
                                        </p:tav>
                                        <p:tav tm="100000">
                                          <p:val>
                                            <p:strVal val="#ppt_y"/>
                                          </p:val>
                                        </p:tav>
                                      </p:tavLst>
                                    </p:anim>
                                  </p:childTnLst>
                                </p:cTn>
                              </p:par>
                              <p:par>
                                <p:cTn id="91" presetID="2" presetClass="entr" presetSubtype="1" fill="hold" grpId="0" nodeType="withEffect">
                                  <p:stCondLst>
                                    <p:cond delay="0"/>
                                  </p:stCondLst>
                                  <p:childTnLst>
                                    <p:set>
                                      <p:cBhvr>
                                        <p:cTn id="92" dur="1" fill="hold">
                                          <p:stCondLst>
                                            <p:cond delay="0"/>
                                          </p:stCondLst>
                                        </p:cTn>
                                        <p:tgtEl>
                                          <p:spTgt spid="51227"/>
                                        </p:tgtEl>
                                        <p:attrNameLst>
                                          <p:attrName>style.visibility</p:attrName>
                                        </p:attrNameLst>
                                      </p:cBhvr>
                                      <p:to>
                                        <p:strVal val="visible"/>
                                      </p:to>
                                    </p:set>
                                    <p:anim calcmode="lin" valueType="num">
                                      <p:cBhvr additive="base">
                                        <p:cTn id="93" dur="500" fill="hold"/>
                                        <p:tgtEl>
                                          <p:spTgt spid="51227"/>
                                        </p:tgtEl>
                                        <p:attrNameLst>
                                          <p:attrName>ppt_x</p:attrName>
                                        </p:attrNameLst>
                                      </p:cBhvr>
                                      <p:tavLst>
                                        <p:tav tm="0">
                                          <p:val>
                                            <p:strVal val="#ppt_x"/>
                                          </p:val>
                                        </p:tav>
                                        <p:tav tm="100000">
                                          <p:val>
                                            <p:strVal val="#ppt_x"/>
                                          </p:val>
                                        </p:tav>
                                      </p:tavLst>
                                    </p:anim>
                                    <p:anim calcmode="lin" valueType="num">
                                      <p:cBhvr additive="base">
                                        <p:cTn id="94" dur="500" fill="hold"/>
                                        <p:tgtEl>
                                          <p:spTgt spid="51227"/>
                                        </p:tgtEl>
                                        <p:attrNameLst>
                                          <p:attrName>ppt_y</p:attrName>
                                        </p:attrNameLst>
                                      </p:cBhvr>
                                      <p:tavLst>
                                        <p:tav tm="0">
                                          <p:val>
                                            <p:strVal val="0-#ppt_h/2"/>
                                          </p:val>
                                        </p:tav>
                                        <p:tav tm="100000">
                                          <p:val>
                                            <p:strVal val="#ppt_y"/>
                                          </p:val>
                                        </p:tav>
                                      </p:tavLst>
                                    </p:anim>
                                  </p:childTnLst>
                                </p:cTn>
                              </p:par>
                              <p:par>
                                <p:cTn id="95" presetID="2" presetClass="entr" presetSubtype="1" fill="hold" nodeType="withEffect">
                                  <p:stCondLst>
                                    <p:cond delay="0"/>
                                  </p:stCondLst>
                                  <p:childTnLst>
                                    <p:set>
                                      <p:cBhvr>
                                        <p:cTn id="96" dur="1" fill="hold">
                                          <p:stCondLst>
                                            <p:cond delay="0"/>
                                          </p:stCondLst>
                                        </p:cTn>
                                        <p:tgtEl>
                                          <p:spTgt spid="51210"/>
                                        </p:tgtEl>
                                        <p:attrNameLst>
                                          <p:attrName>style.visibility</p:attrName>
                                        </p:attrNameLst>
                                      </p:cBhvr>
                                      <p:to>
                                        <p:strVal val="visible"/>
                                      </p:to>
                                    </p:set>
                                    <p:anim calcmode="lin" valueType="num">
                                      <p:cBhvr additive="base">
                                        <p:cTn id="97" dur="500" fill="hold"/>
                                        <p:tgtEl>
                                          <p:spTgt spid="51210"/>
                                        </p:tgtEl>
                                        <p:attrNameLst>
                                          <p:attrName>ppt_x</p:attrName>
                                        </p:attrNameLst>
                                      </p:cBhvr>
                                      <p:tavLst>
                                        <p:tav tm="0">
                                          <p:val>
                                            <p:strVal val="#ppt_x"/>
                                          </p:val>
                                        </p:tav>
                                        <p:tav tm="100000">
                                          <p:val>
                                            <p:strVal val="#ppt_x"/>
                                          </p:val>
                                        </p:tav>
                                      </p:tavLst>
                                    </p:anim>
                                    <p:anim calcmode="lin" valueType="num">
                                      <p:cBhvr additive="base">
                                        <p:cTn id="98" dur="500" fill="hold"/>
                                        <p:tgtEl>
                                          <p:spTgt spid="51210"/>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51228"/>
                                        </p:tgtEl>
                                        <p:attrNameLst>
                                          <p:attrName>style.visibility</p:attrName>
                                        </p:attrNameLst>
                                      </p:cBhvr>
                                      <p:to>
                                        <p:strVal val="visible"/>
                                      </p:to>
                                    </p:set>
                                    <p:anim calcmode="lin" valueType="num">
                                      <p:cBhvr additive="base">
                                        <p:cTn id="101" dur="500" fill="hold"/>
                                        <p:tgtEl>
                                          <p:spTgt spid="51228"/>
                                        </p:tgtEl>
                                        <p:attrNameLst>
                                          <p:attrName>ppt_x</p:attrName>
                                        </p:attrNameLst>
                                      </p:cBhvr>
                                      <p:tavLst>
                                        <p:tav tm="0">
                                          <p:val>
                                            <p:strVal val="#ppt_x"/>
                                          </p:val>
                                        </p:tav>
                                        <p:tav tm="100000">
                                          <p:val>
                                            <p:strVal val="#ppt_x"/>
                                          </p:val>
                                        </p:tav>
                                      </p:tavLst>
                                    </p:anim>
                                    <p:anim calcmode="lin" valueType="num">
                                      <p:cBhvr additive="base">
                                        <p:cTn id="102" dur="500" fill="hold"/>
                                        <p:tgtEl>
                                          <p:spTgt spid="51228"/>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1" fill="hold" nodeType="clickEffect">
                                  <p:stCondLst>
                                    <p:cond delay="0"/>
                                  </p:stCondLst>
                                  <p:childTnLst>
                                    <p:set>
                                      <p:cBhvr>
                                        <p:cTn id="106" dur="1" fill="hold">
                                          <p:stCondLst>
                                            <p:cond delay="0"/>
                                          </p:stCondLst>
                                        </p:cTn>
                                        <p:tgtEl>
                                          <p:spTgt spid="51208"/>
                                        </p:tgtEl>
                                        <p:attrNameLst>
                                          <p:attrName>style.visibility</p:attrName>
                                        </p:attrNameLst>
                                      </p:cBhvr>
                                      <p:to>
                                        <p:strVal val="visible"/>
                                      </p:to>
                                    </p:set>
                                    <p:anim calcmode="lin" valueType="num">
                                      <p:cBhvr additive="base">
                                        <p:cTn id="107" dur="500" fill="hold"/>
                                        <p:tgtEl>
                                          <p:spTgt spid="51208"/>
                                        </p:tgtEl>
                                        <p:attrNameLst>
                                          <p:attrName>ppt_x</p:attrName>
                                        </p:attrNameLst>
                                      </p:cBhvr>
                                      <p:tavLst>
                                        <p:tav tm="0">
                                          <p:val>
                                            <p:strVal val="#ppt_x"/>
                                          </p:val>
                                        </p:tav>
                                        <p:tav tm="100000">
                                          <p:val>
                                            <p:strVal val="#ppt_x"/>
                                          </p:val>
                                        </p:tav>
                                      </p:tavLst>
                                    </p:anim>
                                    <p:anim calcmode="lin" valueType="num">
                                      <p:cBhvr additive="base">
                                        <p:cTn id="108" dur="500" fill="hold"/>
                                        <p:tgtEl>
                                          <p:spTgt spid="51208"/>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0"/>
                                  </p:stCondLst>
                                  <p:childTnLst>
                                    <p:set>
                                      <p:cBhvr>
                                        <p:cTn id="110" dur="1" fill="hold">
                                          <p:stCondLst>
                                            <p:cond delay="0"/>
                                          </p:stCondLst>
                                        </p:cTn>
                                        <p:tgtEl>
                                          <p:spTgt spid="51230"/>
                                        </p:tgtEl>
                                        <p:attrNameLst>
                                          <p:attrName>style.visibility</p:attrName>
                                        </p:attrNameLst>
                                      </p:cBhvr>
                                      <p:to>
                                        <p:strVal val="visible"/>
                                      </p:to>
                                    </p:set>
                                    <p:anim calcmode="lin" valueType="num">
                                      <p:cBhvr additive="base">
                                        <p:cTn id="111" dur="500" fill="hold"/>
                                        <p:tgtEl>
                                          <p:spTgt spid="51230"/>
                                        </p:tgtEl>
                                        <p:attrNameLst>
                                          <p:attrName>ppt_x</p:attrName>
                                        </p:attrNameLst>
                                      </p:cBhvr>
                                      <p:tavLst>
                                        <p:tav tm="0">
                                          <p:val>
                                            <p:strVal val="#ppt_x"/>
                                          </p:val>
                                        </p:tav>
                                        <p:tav tm="100000">
                                          <p:val>
                                            <p:strVal val="#ppt_x"/>
                                          </p:val>
                                        </p:tav>
                                      </p:tavLst>
                                    </p:anim>
                                    <p:anim calcmode="lin" valueType="num">
                                      <p:cBhvr additive="base">
                                        <p:cTn id="112" dur="500" fill="hold"/>
                                        <p:tgtEl>
                                          <p:spTgt spid="51230"/>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stCondLst>
                                    <p:cond delay="0"/>
                                  </p:stCondLst>
                                  <p:childTnLst>
                                    <p:set>
                                      <p:cBhvr>
                                        <p:cTn id="114" dur="1" fill="hold">
                                          <p:stCondLst>
                                            <p:cond delay="0"/>
                                          </p:stCondLst>
                                        </p:cTn>
                                        <p:tgtEl>
                                          <p:spTgt spid="51207"/>
                                        </p:tgtEl>
                                        <p:attrNameLst>
                                          <p:attrName>style.visibility</p:attrName>
                                        </p:attrNameLst>
                                      </p:cBhvr>
                                      <p:to>
                                        <p:strVal val="visible"/>
                                      </p:to>
                                    </p:set>
                                    <p:anim calcmode="lin" valueType="num">
                                      <p:cBhvr additive="base">
                                        <p:cTn id="115" dur="500" fill="hold"/>
                                        <p:tgtEl>
                                          <p:spTgt spid="51207"/>
                                        </p:tgtEl>
                                        <p:attrNameLst>
                                          <p:attrName>ppt_x</p:attrName>
                                        </p:attrNameLst>
                                      </p:cBhvr>
                                      <p:tavLst>
                                        <p:tav tm="0">
                                          <p:val>
                                            <p:strVal val="#ppt_x"/>
                                          </p:val>
                                        </p:tav>
                                        <p:tav tm="100000">
                                          <p:val>
                                            <p:strVal val="#ppt_x"/>
                                          </p:val>
                                        </p:tav>
                                      </p:tavLst>
                                    </p:anim>
                                    <p:anim calcmode="lin" valueType="num">
                                      <p:cBhvr additive="base">
                                        <p:cTn id="116" dur="500" fill="hold"/>
                                        <p:tgtEl>
                                          <p:spTgt spid="51207"/>
                                        </p:tgtEl>
                                        <p:attrNameLst>
                                          <p:attrName>ppt_y</p:attrName>
                                        </p:attrNameLst>
                                      </p:cBhvr>
                                      <p:tavLst>
                                        <p:tav tm="0">
                                          <p:val>
                                            <p:strVal val="0-#ppt_h/2"/>
                                          </p:val>
                                        </p:tav>
                                        <p:tav tm="100000">
                                          <p:val>
                                            <p:strVal val="#ppt_y"/>
                                          </p:val>
                                        </p:tav>
                                      </p:tavLst>
                                    </p:anim>
                                  </p:childTnLst>
                                </p:cTn>
                              </p:par>
                              <p:par>
                                <p:cTn id="117" presetID="2" presetClass="entr" presetSubtype="1" fill="hold" grpId="0" nodeType="withEffect">
                                  <p:stCondLst>
                                    <p:cond delay="0"/>
                                  </p:stCondLst>
                                  <p:childTnLst>
                                    <p:set>
                                      <p:cBhvr>
                                        <p:cTn id="118" dur="1" fill="hold">
                                          <p:stCondLst>
                                            <p:cond delay="0"/>
                                          </p:stCondLst>
                                        </p:cTn>
                                        <p:tgtEl>
                                          <p:spTgt spid="51231"/>
                                        </p:tgtEl>
                                        <p:attrNameLst>
                                          <p:attrName>style.visibility</p:attrName>
                                        </p:attrNameLst>
                                      </p:cBhvr>
                                      <p:to>
                                        <p:strVal val="visible"/>
                                      </p:to>
                                    </p:set>
                                    <p:anim calcmode="lin" valueType="num">
                                      <p:cBhvr additive="base">
                                        <p:cTn id="119" dur="500" fill="hold"/>
                                        <p:tgtEl>
                                          <p:spTgt spid="51231"/>
                                        </p:tgtEl>
                                        <p:attrNameLst>
                                          <p:attrName>ppt_x</p:attrName>
                                        </p:attrNameLst>
                                      </p:cBhvr>
                                      <p:tavLst>
                                        <p:tav tm="0">
                                          <p:val>
                                            <p:strVal val="#ppt_x"/>
                                          </p:val>
                                        </p:tav>
                                        <p:tav tm="100000">
                                          <p:val>
                                            <p:strVal val="#ppt_x"/>
                                          </p:val>
                                        </p:tav>
                                      </p:tavLst>
                                    </p:anim>
                                    <p:anim calcmode="lin" valueType="num">
                                      <p:cBhvr additive="base">
                                        <p:cTn id="120" dur="500" fill="hold"/>
                                        <p:tgtEl>
                                          <p:spTgt spid="51231"/>
                                        </p:tgtEl>
                                        <p:attrNameLst>
                                          <p:attrName>ppt_y</p:attrName>
                                        </p:attrNameLst>
                                      </p:cBhvr>
                                      <p:tavLst>
                                        <p:tav tm="0">
                                          <p:val>
                                            <p:strVal val="0-#ppt_h/2"/>
                                          </p:val>
                                        </p:tav>
                                        <p:tav tm="100000">
                                          <p:val>
                                            <p:strVal val="#ppt_y"/>
                                          </p:val>
                                        </p:tav>
                                      </p:tavLst>
                                    </p:anim>
                                  </p:childTnLst>
                                </p:cTn>
                              </p:par>
                              <p:par>
                                <p:cTn id="121" presetID="2" presetClass="entr" presetSubtype="1" fill="hold" nodeType="withEffect">
                                  <p:stCondLst>
                                    <p:cond delay="0"/>
                                  </p:stCondLst>
                                  <p:childTnLst>
                                    <p:set>
                                      <p:cBhvr>
                                        <p:cTn id="122" dur="1" fill="hold">
                                          <p:stCondLst>
                                            <p:cond delay="0"/>
                                          </p:stCondLst>
                                        </p:cTn>
                                        <p:tgtEl>
                                          <p:spTgt spid="51206"/>
                                        </p:tgtEl>
                                        <p:attrNameLst>
                                          <p:attrName>style.visibility</p:attrName>
                                        </p:attrNameLst>
                                      </p:cBhvr>
                                      <p:to>
                                        <p:strVal val="visible"/>
                                      </p:to>
                                    </p:set>
                                    <p:anim calcmode="lin" valueType="num">
                                      <p:cBhvr additive="base">
                                        <p:cTn id="123" dur="500" fill="hold"/>
                                        <p:tgtEl>
                                          <p:spTgt spid="51206"/>
                                        </p:tgtEl>
                                        <p:attrNameLst>
                                          <p:attrName>ppt_x</p:attrName>
                                        </p:attrNameLst>
                                      </p:cBhvr>
                                      <p:tavLst>
                                        <p:tav tm="0">
                                          <p:val>
                                            <p:strVal val="#ppt_x"/>
                                          </p:val>
                                        </p:tav>
                                        <p:tav tm="100000">
                                          <p:val>
                                            <p:strVal val="#ppt_x"/>
                                          </p:val>
                                        </p:tav>
                                      </p:tavLst>
                                    </p:anim>
                                    <p:anim calcmode="lin" valueType="num">
                                      <p:cBhvr additive="base">
                                        <p:cTn id="124" dur="500" fill="hold"/>
                                        <p:tgtEl>
                                          <p:spTgt spid="51206"/>
                                        </p:tgtEl>
                                        <p:attrNameLst>
                                          <p:attrName>ppt_y</p:attrName>
                                        </p:attrNameLst>
                                      </p:cBhvr>
                                      <p:tavLst>
                                        <p:tav tm="0">
                                          <p:val>
                                            <p:strVal val="0-#ppt_h/2"/>
                                          </p:val>
                                        </p:tav>
                                        <p:tav tm="100000">
                                          <p:val>
                                            <p:strVal val="#ppt_y"/>
                                          </p:val>
                                        </p:tav>
                                      </p:tavLst>
                                    </p:anim>
                                  </p:childTnLst>
                                </p:cTn>
                              </p:par>
                              <p:par>
                                <p:cTn id="125" presetID="2" presetClass="entr" presetSubtype="1" fill="hold" grpId="0" nodeType="withEffect">
                                  <p:stCondLst>
                                    <p:cond delay="0"/>
                                  </p:stCondLst>
                                  <p:childTnLst>
                                    <p:set>
                                      <p:cBhvr>
                                        <p:cTn id="126" dur="1" fill="hold">
                                          <p:stCondLst>
                                            <p:cond delay="0"/>
                                          </p:stCondLst>
                                        </p:cTn>
                                        <p:tgtEl>
                                          <p:spTgt spid="51232"/>
                                        </p:tgtEl>
                                        <p:attrNameLst>
                                          <p:attrName>style.visibility</p:attrName>
                                        </p:attrNameLst>
                                      </p:cBhvr>
                                      <p:to>
                                        <p:strVal val="visible"/>
                                      </p:to>
                                    </p:set>
                                    <p:anim calcmode="lin" valueType="num">
                                      <p:cBhvr additive="base">
                                        <p:cTn id="127" dur="500" fill="hold"/>
                                        <p:tgtEl>
                                          <p:spTgt spid="51232"/>
                                        </p:tgtEl>
                                        <p:attrNameLst>
                                          <p:attrName>ppt_x</p:attrName>
                                        </p:attrNameLst>
                                      </p:cBhvr>
                                      <p:tavLst>
                                        <p:tav tm="0">
                                          <p:val>
                                            <p:strVal val="#ppt_x"/>
                                          </p:val>
                                        </p:tav>
                                        <p:tav tm="100000">
                                          <p:val>
                                            <p:strVal val="#ppt_x"/>
                                          </p:val>
                                        </p:tav>
                                      </p:tavLst>
                                    </p:anim>
                                    <p:anim calcmode="lin" valueType="num">
                                      <p:cBhvr additive="base">
                                        <p:cTn id="128" dur="500" fill="hold"/>
                                        <p:tgtEl>
                                          <p:spTgt spid="51232"/>
                                        </p:tgtEl>
                                        <p:attrNameLst>
                                          <p:attrName>ppt_y</p:attrName>
                                        </p:attrNameLst>
                                      </p:cBhvr>
                                      <p:tavLst>
                                        <p:tav tm="0">
                                          <p:val>
                                            <p:strVal val="0-#ppt_h/2"/>
                                          </p:val>
                                        </p:tav>
                                        <p:tav tm="100000">
                                          <p:val>
                                            <p:strVal val="#ppt_y"/>
                                          </p:val>
                                        </p:tav>
                                      </p:tavLst>
                                    </p:anim>
                                  </p:childTnLst>
                                </p:cTn>
                              </p:par>
                              <p:par>
                                <p:cTn id="129" presetID="2" presetClass="entr" presetSubtype="1" fill="hold" nodeType="withEffect">
                                  <p:stCondLst>
                                    <p:cond delay="0"/>
                                  </p:stCondLst>
                                  <p:childTnLst>
                                    <p:set>
                                      <p:cBhvr>
                                        <p:cTn id="130" dur="1" fill="hold">
                                          <p:stCondLst>
                                            <p:cond delay="0"/>
                                          </p:stCondLst>
                                        </p:cTn>
                                        <p:tgtEl>
                                          <p:spTgt spid="51205"/>
                                        </p:tgtEl>
                                        <p:attrNameLst>
                                          <p:attrName>style.visibility</p:attrName>
                                        </p:attrNameLst>
                                      </p:cBhvr>
                                      <p:to>
                                        <p:strVal val="visible"/>
                                      </p:to>
                                    </p:set>
                                    <p:anim calcmode="lin" valueType="num">
                                      <p:cBhvr additive="base">
                                        <p:cTn id="131" dur="500" fill="hold"/>
                                        <p:tgtEl>
                                          <p:spTgt spid="51205"/>
                                        </p:tgtEl>
                                        <p:attrNameLst>
                                          <p:attrName>ppt_x</p:attrName>
                                        </p:attrNameLst>
                                      </p:cBhvr>
                                      <p:tavLst>
                                        <p:tav tm="0">
                                          <p:val>
                                            <p:strVal val="#ppt_x"/>
                                          </p:val>
                                        </p:tav>
                                        <p:tav tm="100000">
                                          <p:val>
                                            <p:strVal val="#ppt_x"/>
                                          </p:val>
                                        </p:tav>
                                      </p:tavLst>
                                    </p:anim>
                                    <p:anim calcmode="lin" valueType="num">
                                      <p:cBhvr additive="base">
                                        <p:cTn id="132" dur="500" fill="hold"/>
                                        <p:tgtEl>
                                          <p:spTgt spid="51205"/>
                                        </p:tgtEl>
                                        <p:attrNameLst>
                                          <p:attrName>ppt_y</p:attrName>
                                        </p:attrNameLst>
                                      </p:cBhvr>
                                      <p:tavLst>
                                        <p:tav tm="0">
                                          <p:val>
                                            <p:strVal val="0-#ppt_h/2"/>
                                          </p:val>
                                        </p:tav>
                                        <p:tav tm="100000">
                                          <p:val>
                                            <p:strVal val="#ppt_y"/>
                                          </p:val>
                                        </p:tav>
                                      </p:tavLst>
                                    </p:anim>
                                  </p:childTnLst>
                                </p:cTn>
                              </p:par>
                              <p:par>
                                <p:cTn id="133" presetID="2" presetClass="entr" presetSubtype="1" fill="hold" grpId="0" nodeType="withEffect">
                                  <p:stCondLst>
                                    <p:cond delay="0"/>
                                  </p:stCondLst>
                                  <p:childTnLst>
                                    <p:set>
                                      <p:cBhvr>
                                        <p:cTn id="134" dur="1" fill="hold">
                                          <p:stCondLst>
                                            <p:cond delay="0"/>
                                          </p:stCondLst>
                                        </p:cTn>
                                        <p:tgtEl>
                                          <p:spTgt spid="51233"/>
                                        </p:tgtEl>
                                        <p:attrNameLst>
                                          <p:attrName>style.visibility</p:attrName>
                                        </p:attrNameLst>
                                      </p:cBhvr>
                                      <p:to>
                                        <p:strVal val="visible"/>
                                      </p:to>
                                    </p:set>
                                    <p:anim calcmode="lin" valueType="num">
                                      <p:cBhvr additive="base">
                                        <p:cTn id="135" dur="500" fill="hold"/>
                                        <p:tgtEl>
                                          <p:spTgt spid="51233"/>
                                        </p:tgtEl>
                                        <p:attrNameLst>
                                          <p:attrName>ppt_x</p:attrName>
                                        </p:attrNameLst>
                                      </p:cBhvr>
                                      <p:tavLst>
                                        <p:tav tm="0">
                                          <p:val>
                                            <p:strVal val="#ppt_x"/>
                                          </p:val>
                                        </p:tav>
                                        <p:tav tm="100000">
                                          <p:val>
                                            <p:strVal val="#ppt_x"/>
                                          </p:val>
                                        </p:tav>
                                      </p:tavLst>
                                    </p:anim>
                                    <p:anim calcmode="lin" valueType="num">
                                      <p:cBhvr additive="base">
                                        <p:cTn id="136" dur="500" fill="hold"/>
                                        <p:tgtEl>
                                          <p:spTgt spid="51233"/>
                                        </p:tgtEl>
                                        <p:attrNameLst>
                                          <p:attrName>ppt_y</p:attrName>
                                        </p:attrNameLst>
                                      </p:cBhvr>
                                      <p:tavLst>
                                        <p:tav tm="0">
                                          <p:val>
                                            <p:strVal val="0-#ppt_h/2"/>
                                          </p:val>
                                        </p:tav>
                                        <p:tav tm="100000">
                                          <p:val>
                                            <p:strVal val="#ppt_y"/>
                                          </p:val>
                                        </p:tav>
                                      </p:tavLst>
                                    </p:anim>
                                  </p:childTnLst>
                                </p:cTn>
                              </p:par>
                              <p:par>
                                <p:cTn id="137" presetID="2" presetClass="entr" presetSubtype="1" fill="hold" nodeType="withEffect">
                                  <p:stCondLst>
                                    <p:cond delay="0"/>
                                  </p:stCondLst>
                                  <p:childTnLst>
                                    <p:set>
                                      <p:cBhvr>
                                        <p:cTn id="138" dur="1" fill="hold">
                                          <p:stCondLst>
                                            <p:cond delay="0"/>
                                          </p:stCondLst>
                                        </p:cTn>
                                        <p:tgtEl>
                                          <p:spTgt spid="51204"/>
                                        </p:tgtEl>
                                        <p:attrNameLst>
                                          <p:attrName>style.visibility</p:attrName>
                                        </p:attrNameLst>
                                      </p:cBhvr>
                                      <p:to>
                                        <p:strVal val="visible"/>
                                      </p:to>
                                    </p:set>
                                    <p:anim calcmode="lin" valueType="num">
                                      <p:cBhvr additive="base">
                                        <p:cTn id="139" dur="500" fill="hold"/>
                                        <p:tgtEl>
                                          <p:spTgt spid="51204"/>
                                        </p:tgtEl>
                                        <p:attrNameLst>
                                          <p:attrName>ppt_x</p:attrName>
                                        </p:attrNameLst>
                                      </p:cBhvr>
                                      <p:tavLst>
                                        <p:tav tm="0">
                                          <p:val>
                                            <p:strVal val="#ppt_x"/>
                                          </p:val>
                                        </p:tav>
                                        <p:tav tm="100000">
                                          <p:val>
                                            <p:strVal val="#ppt_x"/>
                                          </p:val>
                                        </p:tav>
                                      </p:tavLst>
                                    </p:anim>
                                    <p:anim calcmode="lin" valueType="num">
                                      <p:cBhvr additive="base">
                                        <p:cTn id="140" dur="500" fill="hold"/>
                                        <p:tgtEl>
                                          <p:spTgt spid="51204"/>
                                        </p:tgtEl>
                                        <p:attrNameLst>
                                          <p:attrName>ppt_y</p:attrName>
                                        </p:attrNameLst>
                                      </p:cBhvr>
                                      <p:tavLst>
                                        <p:tav tm="0">
                                          <p:val>
                                            <p:strVal val="0-#ppt_h/2"/>
                                          </p:val>
                                        </p:tav>
                                        <p:tav tm="100000">
                                          <p:val>
                                            <p:strVal val="#ppt_y"/>
                                          </p:val>
                                        </p:tav>
                                      </p:tavLst>
                                    </p:anim>
                                  </p:childTnLst>
                                </p:cTn>
                              </p:par>
                              <p:par>
                                <p:cTn id="141" presetID="2" presetClass="entr" presetSubtype="1" fill="hold" grpId="0" nodeType="withEffect">
                                  <p:stCondLst>
                                    <p:cond delay="0"/>
                                  </p:stCondLst>
                                  <p:childTnLst>
                                    <p:set>
                                      <p:cBhvr>
                                        <p:cTn id="142" dur="1" fill="hold">
                                          <p:stCondLst>
                                            <p:cond delay="0"/>
                                          </p:stCondLst>
                                        </p:cTn>
                                        <p:tgtEl>
                                          <p:spTgt spid="51234"/>
                                        </p:tgtEl>
                                        <p:attrNameLst>
                                          <p:attrName>style.visibility</p:attrName>
                                        </p:attrNameLst>
                                      </p:cBhvr>
                                      <p:to>
                                        <p:strVal val="visible"/>
                                      </p:to>
                                    </p:set>
                                    <p:anim calcmode="lin" valueType="num">
                                      <p:cBhvr additive="base">
                                        <p:cTn id="143" dur="500" fill="hold"/>
                                        <p:tgtEl>
                                          <p:spTgt spid="51234"/>
                                        </p:tgtEl>
                                        <p:attrNameLst>
                                          <p:attrName>ppt_x</p:attrName>
                                        </p:attrNameLst>
                                      </p:cBhvr>
                                      <p:tavLst>
                                        <p:tav tm="0">
                                          <p:val>
                                            <p:strVal val="#ppt_x"/>
                                          </p:val>
                                        </p:tav>
                                        <p:tav tm="100000">
                                          <p:val>
                                            <p:strVal val="#ppt_x"/>
                                          </p:val>
                                        </p:tav>
                                      </p:tavLst>
                                    </p:anim>
                                    <p:anim calcmode="lin" valueType="num">
                                      <p:cBhvr additive="base">
                                        <p:cTn id="144" dur="500" fill="hold"/>
                                        <p:tgtEl>
                                          <p:spTgt spid="51234"/>
                                        </p:tgtEl>
                                        <p:attrNameLst>
                                          <p:attrName>ppt_y</p:attrName>
                                        </p:attrNameLst>
                                      </p:cBhvr>
                                      <p:tavLst>
                                        <p:tav tm="0">
                                          <p:val>
                                            <p:strVal val="0-#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1" fill="hold" nodeType="clickEffect">
                                  <p:stCondLst>
                                    <p:cond delay="0"/>
                                  </p:stCondLst>
                                  <p:childTnLst>
                                    <p:set>
                                      <p:cBhvr>
                                        <p:cTn id="148" dur="1" fill="hold">
                                          <p:stCondLst>
                                            <p:cond delay="0"/>
                                          </p:stCondLst>
                                        </p:cTn>
                                        <p:tgtEl>
                                          <p:spTgt spid="51202"/>
                                        </p:tgtEl>
                                        <p:attrNameLst>
                                          <p:attrName>style.visibility</p:attrName>
                                        </p:attrNameLst>
                                      </p:cBhvr>
                                      <p:to>
                                        <p:strVal val="visible"/>
                                      </p:to>
                                    </p:set>
                                    <p:anim calcmode="lin" valueType="num">
                                      <p:cBhvr additive="base">
                                        <p:cTn id="149" dur="500" fill="hold"/>
                                        <p:tgtEl>
                                          <p:spTgt spid="51202"/>
                                        </p:tgtEl>
                                        <p:attrNameLst>
                                          <p:attrName>ppt_x</p:attrName>
                                        </p:attrNameLst>
                                      </p:cBhvr>
                                      <p:tavLst>
                                        <p:tav tm="0">
                                          <p:val>
                                            <p:strVal val="#ppt_x"/>
                                          </p:val>
                                        </p:tav>
                                        <p:tav tm="100000">
                                          <p:val>
                                            <p:strVal val="#ppt_x"/>
                                          </p:val>
                                        </p:tav>
                                      </p:tavLst>
                                    </p:anim>
                                    <p:anim calcmode="lin" valueType="num">
                                      <p:cBhvr additive="base">
                                        <p:cTn id="150" dur="500" fill="hold"/>
                                        <p:tgtEl>
                                          <p:spTgt spid="51202"/>
                                        </p:tgtEl>
                                        <p:attrNameLst>
                                          <p:attrName>ppt_y</p:attrName>
                                        </p:attrNameLst>
                                      </p:cBhvr>
                                      <p:tavLst>
                                        <p:tav tm="0">
                                          <p:val>
                                            <p:strVal val="0-#ppt_h/2"/>
                                          </p:val>
                                        </p:tav>
                                        <p:tav tm="100000">
                                          <p:val>
                                            <p:strVal val="#ppt_y"/>
                                          </p:val>
                                        </p:tav>
                                      </p:tavLst>
                                    </p:anim>
                                  </p:childTnLst>
                                </p:cTn>
                              </p:par>
                              <p:par>
                                <p:cTn id="151" presetID="2" presetClass="entr" presetSubtype="1" fill="hold" grpId="0" nodeType="withEffect">
                                  <p:stCondLst>
                                    <p:cond delay="0"/>
                                  </p:stCondLst>
                                  <p:childTnLst>
                                    <p:set>
                                      <p:cBhvr>
                                        <p:cTn id="152" dur="1" fill="hold">
                                          <p:stCondLst>
                                            <p:cond delay="0"/>
                                          </p:stCondLst>
                                        </p:cTn>
                                        <p:tgtEl>
                                          <p:spTgt spid="51236"/>
                                        </p:tgtEl>
                                        <p:attrNameLst>
                                          <p:attrName>style.visibility</p:attrName>
                                        </p:attrNameLst>
                                      </p:cBhvr>
                                      <p:to>
                                        <p:strVal val="visible"/>
                                      </p:to>
                                    </p:set>
                                    <p:anim calcmode="lin" valueType="num">
                                      <p:cBhvr additive="base">
                                        <p:cTn id="153" dur="500" fill="hold"/>
                                        <p:tgtEl>
                                          <p:spTgt spid="51236"/>
                                        </p:tgtEl>
                                        <p:attrNameLst>
                                          <p:attrName>ppt_x</p:attrName>
                                        </p:attrNameLst>
                                      </p:cBhvr>
                                      <p:tavLst>
                                        <p:tav tm="0">
                                          <p:val>
                                            <p:strVal val="#ppt_x"/>
                                          </p:val>
                                        </p:tav>
                                        <p:tav tm="100000">
                                          <p:val>
                                            <p:strVal val="#ppt_x"/>
                                          </p:val>
                                        </p:tav>
                                      </p:tavLst>
                                    </p:anim>
                                    <p:anim calcmode="lin" valueType="num">
                                      <p:cBhvr additive="base">
                                        <p:cTn id="154" dur="500" fill="hold"/>
                                        <p:tgtEl>
                                          <p:spTgt spid="51236"/>
                                        </p:tgtEl>
                                        <p:attrNameLst>
                                          <p:attrName>ppt_y</p:attrName>
                                        </p:attrNameLst>
                                      </p:cBhvr>
                                      <p:tavLst>
                                        <p:tav tm="0">
                                          <p:val>
                                            <p:strVal val="0-#ppt_h/2"/>
                                          </p:val>
                                        </p:tav>
                                        <p:tav tm="100000">
                                          <p:val>
                                            <p:strVal val="#ppt_y"/>
                                          </p:val>
                                        </p:tav>
                                      </p:tavLst>
                                    </p:anim>
                                  </p:childTnLst>
                                </p:cTn>
                              </p:par>
                              <p:par>
                                <p:cTn id="155" presetID="2" presetClass="entr" presetSubtype="1" fill="hold" nodeType="withEffect">
                                  <p:stCondLst>
                                    <p:cond delay="0"/>
                                  </p:stCondLst>
                                  <p:childTnLst>
                                    <p:set>
                                      <p:cBhvr>
                                        <p:cTn id="156" dur="1" fill="hold">
                                          <p:stCondLst>
                                            <p:cond delay="0"/>
                                          </p:stCondLst>
                                        </p:cTn>
                                        <p:tgtEl>
                                          <p:spTgt spid="51201"/>
                                        </p:tgtEl>
                                        <p:attrNameLst>
                                          <p:attrName>style.visibility</p:attrName>
                                        </p:attrNameLst>
                                      </p:cBhvr>
                                      <p:to>
                                        <p:strVal val="visible"/>
                                      </p:to>
                                    </p:set>
                                    <p:anim calcmode="lin" valueType="num">
                                      <p:cBhvr additive="base">
                                        <p:cTn id="157" dur="500" fill="hold"/>
                                        <p:tgtEl>
                                          <p:spTgt spid="51201"/>
                                        </p:tgtEl>
                                        <p:attrNameLst>
                                          <p:attrName>ppt_x</p:attrName>
                                        </p:attrNameLst>
                                      </p:cBhvr>
                                      <p:tavLst>
                                        <p:tav tm="0">
                                          <p:val>
                                            <p:strVal val="#ppt_x"/>
                                          </p:val>
                                        </p:tav>
                                        <p:tav tm="100000">
                                          <p:val>
                                            <p:strVal val="#ppt_x"/>
                                          </p:val>
                                        </p:tav>
                                      </p:tavLst>
                                    </p:anim>
                                    <p:anim calcmode="lin" valueType="num">
                                      <p:cBhvr additive="base">
                                        <p:cTn id="158" dur="500" fill="hold"/>
                                        <p:tgtEl>
                                          <p:spTgt spid="51201"/>
                                        </p:tgtEl>
                                        <p:attrNameLst>
                                          <p:attrName>ppt_y</p:attrName>
                                        </p:attrNameLst>
                                      </p:cBhvr>
                                      <p:tavLst>
                                        <p:tav tm="0">
                                          <p:val>
                                            <p:strVal val="0-#ppt_h/2"/>
                                          </p:val>
                                        </p:tav>
                                        <p:tav tm="100000">
                                          <p:val>
                                            <p:strVal val="#ppt_y"/>
                                          </p:val>
                                        </p:tav>
                                      </p:tavLst>
                                    </p:anim>
                                  </p:childTnLst>
                                </p:cTn>
                              </p:par>
                              <p:par>
                                <p:cTn id="159" presetID="2" presetClass="entr" presetSubtype="1" fill="hold" grpId="0" nodeType="withEffect">
                                  <p:stCondLst>
                                    <p:cond delay="0"/>
                                  </p:stCondLst>
                                  <p:childTnLst>
                                    <p:set>
                                      <p:cBhvr>
                                        <p:cTn id="160" dur="1" fill="hold">
                                          <p:stCondLst>
                                            <p:cond delay="0"/>
                                          </p:stCondLst>
                                        </p:cTn>
                                        <p:tgtEl>
                                          <p:spTgt spid="51237"/>
                                        </p:tgtEl>
                                        <p:attrNameLst>
                                          <p:attrName>style.visibility</p:attrName>
                                        </p:attrNameLst>
                                      </p:cBhvr>
                                      <p:to>
                                        <p:strVal val="visible"/>
                                      </p:to>
                                    </p:set>
                                    <p:anim calcmode="lin" valueType="num">
                                      <p:cBhvr additive="base">
                                        <p:cTn id="161" dur="500" fill="hold"/>
                                        <p:tgtEl>
                                          <p:spTgt spid="51237"/>
                                        </p:tgtEl>
                                        <p:attrNameLst>
                                          <p:attrName>ppt_x</p:attrName>
                                        </p:attrNameLst>
                                      </p:cBhvr>
                                      <p:tavLst>
                                        <p:tav tm="0">
                                          <p:val>
                                            <p:strVal val="#ppt_x"/>
                                          </p:val>
                                        </p:tav>
                                        <p:tav tm="100000">
                                          <p:val>
                                            <p:strVal val="#ppt_x"/>
                                          </p:val>
                                        </p:tav>
                                      </p:tavLst>
                                    </p:anim>
                                    <p:anim calcmode="lin" valueType="num">
                                      <p:cBhvr additive="base">
                                        <p:cTn id="162" dur="500" fill="hold"/>
                                        <p:tgtEl>
                                          <p:spTgt spid="512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9" grpId="0" animBg="1"/>
      <p:bldP spid="51220" grpId="0" animBg="1"/>
      <p:bldP spid="51221" grpId="0" animBg="1"/>
      <p:bldP spid="51222" grpId="0" animBg="1"/>
      <p:bldP spid="51223" grpId="0" animBg="1"/>
      <p:bldP spid="51224" grpId="0" animBg="1"/>
      <p:bldP spid="51225" grpId="0" animBg="1"/>
      <p:bldP spid="51226" grpId="0" animBg="1"/>
      <p:bldP spid="51227" grpId="0" animBg="1"/>
      <p:bldP spid="51228" grpId="0" animBg="1"/>
      <p:bldP spid="51229" grpId="0" animBg="1"/>
      <p:bldP spid="51230" grpId="0" animBg="1"/>
      <p:bldP spid="51231" grpId="0" animBg="1"/>
      <p:bldP spid="51232" grpId="0" animBg="1"/>
      <p:bldP spid="51233" grpId="0" animBg="1"/>
      <p:bldP spid="51234" grpId="0" animBg="1"/>
      <p:bldP spid="51235" grpId="0" animBg="1"/>
      <p:bldP spid="51236" grpId="0" animBg="1"/>
      <p:bldP spid="512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Model for Network Security</a:t>
            </a:r>
            <a:endParaRPr lang="en-AU">
              <a:ea typeface="MS PGothic" panose="020B0600070205080204" pitchFamily="34" charset="-128"/>
            </a:endParaRPr>
          </a:p>
        </p:txBody>
      </p:sp>
      <p:pic>
        <p:nvPicPr>
          <p:cNvPr id="52226" name="Picture 4"/>
          <p:cNvPicPr>
            <a:picLocks noChangeAspect="1"/>
          </p:cNvPicPr>
          <p:nvPr/>
        </p:nvPicPr>
        <p:blipFill>
          <a:blip r:embed="rId3"/>
          <a:stretch>
            <a:fillRect/>
          </a:stretch>
        </p:blipFill>
        <p:spPr>
          <a:xfrm>
            <a:off x="0" y="1524000"/>
            <a:ext cx="9144000" cy="4876800"/>
          </a:xfrm>
          <a:prstGeom prst="rect">
            <a:avLst/>
          </a:prstGeom>
          <a:noFill/>
          <a:ln>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Model for Network Security</a:t>
            </a:r>
            <a:endParaRPr lang="en-AU">
              <a:ea typeface="MS PGothic" panose="020B0600070205080204" pitchFamily="34" charset="-128"/>
            </a:endParaRPr>
          </a:p>
        </p:txBody>
      </p:sp>
      <p:sp>
        <p:nvSpPr>
          <p:cNvPr id="5427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609600" lvl="0" indent="-609600" eaLnBrk="1" hangingPunct="1">
              <a:lnSpc>
                <a:spcPct val="90000"/>
              </a:lnSpc>
            </a:pPr>
            <a:r>
              <a:rPr lang="en-AU">
                <a:ea typeface="MS PGothic" panose="020B0600070205080204" pitchFamily="34" charset="-128"/>
              </a:rPr>
              <a:t>using this model requires us to: </a:t>
            </a:r>
          </a:p>
          <a:p>
            <a:pPr marL="990600" lvl="1" indent="-533400" eaLnBrk="1" hangingPunct="1">
              <a:lnSpc>
                <a:spcPct val="90000"/>
              </a:lnSpc>
              <a:buFont typeface="Times" pitchFamily="-107" charset="0"/>
              <a:buAutoNum type="arabicPeriod"/>
            </a:pPr>
            <a:r>
              <a:rPr lang="en-AU"/>
              <a:t>design a suitable algorithm for the security transformation </a:t>
            </a:r>
          </a:p>
          <a:p>
            <a:pPr marL="990600" lvl="1" indent="-533400" eaLnBrk="1" hangingPunct="1">
              <a:lnSpc>
                <a:spcPct val="90000"/>
              </a:lnSpc>
              <a:buFont typeface="Times" pitchFamily="-107" charset="0"/>
              <a:buAutoNum type="arabicPeriod"/>
            </a:pPr>
            <a:r>
              <a:rPr lang="en-AU"/>
              <a:t>generate the secret information (keys) used by the algorithm </a:t>
            </a:r>
          </a:p>
          <a:p>
            <a:pPr marL="990600" lvl="1" indent="-533400" eaLnBrk="1" hangingPunct="1">
              <a:lnSpc>
                <a:spcPct val="90000"/>
              </a:lnSpc>
              <a:buFont typeface="Times" pitchFamily="-107" charset="0"/>
              <a:buAutoNum type="arabicPeriod"/>
            </a:pPr>
            <a:r>
              <a:rPr lang="en-AU"/>
              <a:t>develop methods to distribute and share the secret information </a:t>
            </a:r>
          </a:p>
          <a:p>
            <a:pPr marL="990600" lvl="1" indent="-533400" eaLnBrk="1" hangingPunct="1">
              <a:lnSpc>
                <a:spcPct val="90000"/>
              </a:lnSpc>
              <a:buFont typeface="Times" pitchFamily="-107" charset="0"/>
              <a:buAutoNum type="arabicPeriod"/>
            </a:pPr>
            <a:r>
              <a:rPr lang="en-AU"/>
              <a:t>specify a protocol enabling the principals to use the transformation and secret information for a security service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sz="4000">
                <a:ea typeface="MS PGothic" panose="020B0600070205080204" pitchFamily="34" charset="-128"/>
              </a:rPr>
              <a:t>Model for Network Access Security</a:t>
            </a:r>
            <a:endParaRPr lang="en-AU" sz="4000">
              <a:ea typeface="MS PGothic" panose="020B0600070205080204" pitchFamily="34" charset="-128"/>
            </a:endParaRPr>
          </a:p>
        </p:txBody>
      </p:sp>
      <p:pic>
        <p:nvPicPr>
          <p:cNvPr id="56322" name="Picture 4"/>
          <p:cNvPicPr>
            <a:picLocks noChangeAspect="1"/>
          </p:cNvPicPr>
          <p:nvPr/>
        </p:nvPicPr>
        <p:blipFill>
          <a:blip r:embed="rId3"/>
          <a:srcRect l="2013"/>
          <a:stretch>
            <a:fillRect/>
          </a:stretch>
        </p:blipFill>
        <p:spPr>
          <a:xfrm>
            <a:off x="179388" y="2438400"/>
            <a:ext cx="8761412" cy="2984500"/>
          </a:xfrm>
          <a:prstGeom prst="rect">
            <a:avLst/>
          </a:prstGeom>
          <a:noFill/>
          <a:ln>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Standards Organizations</a:t>
            </a:r>
          </a:p>
        </p:txBody>
      </p:sp>
      <p:sp>
        <p:nvSpPr>
          <p:cNvPr id="10242" name="AutoShape 5" descr="National Institute of Standards and Technology (NIST) – Network Encyclopedia"/>
          <p:cNvSpPr>
            <a:spLocks noChangeAspect="1"/>
          </p:cNvSpPr>
          <p:nvPr/>
        </p:nvSpPr>
        <p:spPr>
          <a:xfrm>
            <a:off x="155575" y="-144462"/>
            <a:ext cx="304800" cy="304800"/>
          </a:xfrm>
          <a:prstGeom prst="rect">
            <a:avLst/>
          </a:prstGeom>
          <a:no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endParaRPr lang="en-US" altLang="en-US"/>
          </a:p>
        </p:txBody>
      </p:sp>
      <p:sp>
        <p:nvSpPr>
          <p:cNvPr id="10243" name="AutoShape 7" descr="National Institute of Standards and Technology (NIST) – Network Encyclopedia"/>
          <p:cNvSpPr>
            <a:spLocks noChangeAspect="1"/>
          </p:cNvSpPr>
          <p:nvPr/>
        </p:nvSpPr>
        <p:spPr>
          <a:xfrm>
            <a:off x="155575" y="-144462"/>
            <a:ext cx="304800" cy="304800"/>
          </a:xfrm>
          <a:prstGeom prst="rect">
            <a:avLst/>
          </a:prstGeom>
          <a:no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endParaRPr lang="en-US" altLang="en-US"/>
          </a:p>
        </p:txBody>
      </p:sp>
      <p:pic>
        <p:nvPicPr>
          <p:cNvPr id="10244" name="Picture 6" descr="download.jpg"/>
          <p:cNvPicPr>
            <a:picLocks noChangeAspect="1"/>
          </p:cNvPicPr>
          <p:nvPr/>
        </p:nvPicPr>
        <p:blipFill>
          <a:blip r:embed="rId3"/>
          <a:stretch>
            <a:fillRect/>
          </a:stretch>
        </p:blipFill>
        <p:spPr>
          <a:xfrm>
            <a:off x="500063" y="1428750"/>
            <a:ext cx="4286250" cy="1758950"/>
          </a:xfrm>
          <a:prstGeom prst="rect">
            <a:avLst/>
          </a:prstGeom>
          <a:noFill/>
          <a:ln>
            <a:noFill/>
            <a:miter lim="800000"/>
            <a:headEnd/>
            <a:tailEnd/>
          </a:ln>
        </p:spPr>
      </p:pic>
      <p:pic>
        <p:nvPicPr>
          <p:cNvPr id="10245" name="Picture 7" descr="download.png"/>
          <p:cNvPicPr>
            <a:picLocks noChangeAspect="1"/>
          </p:cNvPicPr>
          <p:nvPr/>
        </p:nvPicPr>
        <p:blipFill>
          <a:blip r:embed="rId4"/>
          <a:stretch>
            <a:fillRect/>
          </a:stretch>
        </p:blipFill>
        <p:spPr>
          <a:xfrm>
            <a:off x="5072063" y="2428875"/>
            <a:ext cx="3786187" cy="1898650"/>
          </a:xfrm>
          <a:prstGeom prst="rect">
            <a:avLst/>
          </a:prstGeom>
          <a:noFill/>
          <a:ln>
            <a:noFill/>
            <a:miter lim="800000"/>
            <a:headEnd/>
            <a:tailEnd/>
          </a:ln>
        </p:spPr>
      </p:pic>
      <p:pic>
        <p:nvPicPr>
          <p:cNvPr id="10246" name="Picture 9" descr="download (1).jpg"/>
          <p:cNvPicPr>
            <a:picLocks noChangeAspect="1"/>
          </p:cNvPicPr>
          <p:nvPr/>
        </p:nvPicPr>
        <p:blipFill>
          <a:blip r:embed="rId5"/>
          <a:stretch>
            <a:fillRect/>
          </a:stretch>
        </p:blipFill>
        <p:spPr>
          <a:xfrm>
            <a:off x="571500" y="3929063"/>
            <a:ext cx="3929063" cy="1595437"/>
          </a:xfrm>
          <a:prstGeom prst="rect">
            <a:avLst/>
          </a:prstGeom>
          <a:noFill/>
          <a:ln>
            <a:noFill/>
            <a:miter lim="800000"/>
            <a:headEnd/>
            <a:tailEnd/>
          </a:ln>
        </p:spPr>
      </p:pic>
      <p:pic>
        <p:nvPicPr>
          <p:cNvPr id="10247" name="Picture 10" descr="download (2).jpg"/>
          <p:cNvPicPr>
            <a:picLocks noChangeAspect="1"/>
          </p:cNvPicPr>
          <p:nvPr/>
        </p:nvPicPr>
        <p:blipFill>
          <a:blip r:embed="rId6"/>
          <a:stretch>
            <a:fillRect/>
          </a:stretch>
        </p:blipFill>
        <p:spPr>
          <a:xfrm>
            <a:off x="4786313" y="4714875"/>
            <a:ext cx="3929062" cy="1965325"/>
          </a:xfrm>
          <a:prstGeom prst="rect">
            <a:avLst/>
          </a:prstGeom>
          <a:noFill/>
          <a:ln>
            <a:noFill/>
            <a:miter lim="800000"/>
            <a:headEnd/>
            <a:tailEnd/>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sz="4000">
                <a:ea typeface="MS PGothic" panose="020B0600070205080204" pitchFamily="34" charset="-128"/>
              </a:rPr>
              <a:t>Model for Network Access Security</a:t>
            </a:r>
            <a:endParaRPr lang="en-AU" sz="4000">
              <a:ea typeface="MS PGothic" panose="020B0600070205080204" pitchFamily="34" charset="-128"/>
            </a:endParaRPr>
          </a:p>
        </p:txBody>
      </p:sp>
      <p:sp>
        <p:nvSpPr>
          <p:cNvPr id="58370"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609600" lvl="0" indent="-609600" eaLnBrk="1" hangingPunct="1">
              <a:lnSpc>
                <a:spcPct val="90000"/>
              </a:lnSpc>
            </a:pPr>
            <a:r>
              <a:rPr lang="en-AU">
                <a:ea typeface="MS PGothic" panose="020B0600070205080204" pitchFamily="34" charset="-128"/>
              </a:rPr>
              <a:t>using this model requires us to: </a:t>
            </a:r>
          </a:p>
          <a:p>
            <a:pPr marL="990600" lvl="1" indent="-533400" eaLnBrk="1" hangingPunct="1">
              <a:lnSpc>
                <a:spcPct val="90000"/>
              </a:lnSpc>
              <a:buFont typeface="Times" pitchFamily="-107" charset="0"/>
              <a:buAutoNum type="arabicPeriod"/>
            </a:pPr>
            <a:r>
              <a:rPr lang="en-AU"/>
              <a:t>select appropriate gatekeeper functions to identify users </a:t>
            </a:r>
          </a:p>
          <a:p>
            <a:pPr marL="990600" lvl="1" indent="-533400" eaLnBrk="1" hangingPunct="1">
              <a:lnSpc>
                <a:spcPct val="90000"/>
              </a:lnSpc>
              <a:buFont typeface="Times" pitchFamily="-107" charset="0"/>
              <a:buAutoNum type="arabicPeriod"/>
            </a:pPr>
            <a:r>
              <a:rPr lang="en-AU"/>
              <a:t>implement security controls to ensure only authorised users access designated information or resources </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Some Basic Terminology</a:t>
            </a:r>
          </a:p>
        </p:txBody>
      </p:sp>
      <p:sp>
        <p:nvSpPr>
          <p:cNvPr id="60418" name="Rectangle 3"/>
          <p:cNvSpPr>
            <a:spLocks noGrp="1" noChangeArrowheads="1"/>
          </p:cNvSpPr>
          <p:nvPr>
            <p:ph idx="1"/>
          </p:nvPr>
        </p:nvSpPr>
        <p:spPr>
          <a:xfrm>
            <a:off x="457200" y="1773238"/>
            <a:ext cx="8229600" cy="4779963"/>
          </a:xfrm>
          <a:prstGeom prst="rect">
            <a:avLst/>
          </a:prstGeom>
        </p:spPr>
        <p:txBody>
          <a:bodyPr vert="horz" wrap="square" lIns="91440" tIns="45720" rIns="91440" bIns="45720" numCol="1" rtlCol="0" anchor="t" anchorCtr="0" compatLnSpc="1">
            <a:normAutofit lnSpcReduction="10000"/>
          </a:bodyPr>
          <a:lstStyle>
            <a:defPPr/>
          </a:lstStyle>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plaintext</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original message </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ciphertext</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coded message </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cipher</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algorithm for transforming plaintext to ciphertext </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key</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info used in cipher known only to sender/receiver </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encipher (encrypt)</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converting plaintext to ciphertext </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decipher (decrypt)</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recovering ciphertext from plaintext</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cryptography</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study of encryption principles/methods</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cryptanalysis (codebreaking)</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study of principles/ methods of deciphering ciphertext </a:t>
            </a:r>
            <a:r>
              <a:rPr kumimoji="0" lang="en-AU" sz="2400" b="0" i="1" u="none" strike="noStrike" kern="1200" cap="none" spc="0" normalizeH="0" baseline="0" noProof="0">
                <a:ln>
                  <a:noFill/>
                </a:ln>
                <a:solidFill>
                  <a:schemeClr val="tx1"/>
                </a:solidFill>
                <a:effectLst/>
                <a:uLnTx/>
                <a:uFillTx/>
                <a:latin typeface="+mn-lt"/>
                <a:ea typeface="MS PGothic" panose="020B0600070205080204" pitchFamily="34" charset="-128"/>
                <a:cs typeface="+mn-cs"/>
              </a:rPr>
              <a:t>without</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knowing key</a:t>
            </a:r>
          </a:p>
          <a:p>
            <a:pPr marL="342900" marR="0" lvl="0" indent="-342900" algn="l" defTabSz="914400" rtl="0" eaLnBrk="1" fontAlgn="auto" latinLnBrk="0" hangingPunct="1">
              <a:lnSpc>
                <a:spcPct val="80000"/>
              </a:lnSpc>
              <a:spcBef>
                <a:spcPct val="20000"/>
              </a:spcBef>
              <a:spcAft>
                <a:spcPts val="1200"/>
              </a:spcAft>
              <a:buClrTx/>
              <a:buSzTx/>
              <a:buFont typeface="Arial" panose="020B0604020202020204" pitchFamily="34"/>
              <a:buChar char="•"/>
              <a:defRPr/>
            </a:pPr>
            <a:r>
              <a:rPr kumimoji="0" lang="en-AU" sz="2400" b="1"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cryptology</a:t>
            </a: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 field of both cryptography and cryptanalysis</a:t>
            </a:r>
            <a:endParaRPr kumimoji="0" lang="en-AU" sz="2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Symmetric Cipher Model</a:t>
            </a:r>
            <a:endParaRPr lang="en-AU">
              <a:ea typeface="MS PGothic" panose="020B0600070205080204" pitchFamily="34" charset="-128"/>
            </a:endParaRPr>
          </a:p>
        </p:txBody>
      </p:sp>
      <p:pic>
        <p:nvPicPr>
          <p:cNvPr id="62466" name="Picture 6"/>
          <p:cNvPicPr>
            <a:picLocks noChangeAspect="1"/>
          </p:cNvPicPr>
          <p:nvPr/>
        </p:nvPicPr>
        <p:blipFill>
          <a:blip r:embed="rId3"/>
          <a:stretch>
            <a:fillRect/>
          </a:stretch>
        </p:blipFill>
        <p:spPr>
          <a:xfrm>
            <a:off x="304800" y="1981200"/>
            <a:ext cx="8572500" cy="3276600"/>
          </a:xfrm>
          <a:prstGeom prst="rect">
            <a:avLst/>
          </a:prstGeom>
          <a:noFill/>
          <a:ln>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Requirements</a:t>
            </a:r>
            <a:endParaRPr lang="en-AU">
              <a:ea typeface="MS PGothic" panose="020B0600070205080204" pitchFamily="34" charset="-128"/>
            </a:endParaRPr>
          </a:p>
        </p:txBody>
      </p:sp>
      <p:sp>
        <p:nvSpPr>
          <p:cNvPr id="6451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a:ea typeface="MS PGothic" panose="020B0600070205080204" pitchFamily="34" charset="-128"/>
              </a:rPr>
              <a:t>two requirements for secure use of symmetric encryption:</a:t>
            </a:r>
          </a:p>
          <a:p>
            <a:pPr marL="742950" lvl="1" indent="-285750" eaLnBrk="1" hangingPunct="1">
              <a:lnSpc>
                <a:spcPct val="90000"/>
              </a:lnSpc>
            </a:pPr>
            <a:r>
              <a:rPr lang="en-US" altLang="en-US">
                <a:ea typeface="MS PGothic" panose="020B0600070205080204" pitchFamily="34" charset="-128"/>
              </a:rPr>
              <a:t>a strong encryption algorithm</a:t>
            </a:r>
          </a:p>
          <a:p>
            <a:pPr marL="742950" lvl="1" indent="-285750" eaLnBrk="1" hangingPunct="1">
              <a:lnSpc>
                <a:spcPct val="90000"/>
              </a:lnSpc>
            </a:pPr>
            <a:r>
              <a:rPr lang="en-US" altLang="en-US">
                <a:ea typeface="MS PGothic" panose="020B0600070205080204" pitchFamily="34" charset="-128"/>
              </a:rPr>
              <a:t>a secret key known only to sender / receiver</a:t>
            </a:r>
          </a:p>
          <a:p>
            <a:pPr marL="342900" lvl="0" indent="-342900" eaLnBrk="1" hangingPunct="1">
              <a:lnSpc>
                <a:spcPct val="90000"/>
              </a:lnSpc>
            </a:pPr>
            <a:r>
              <a:rPr lang="en-US" altLang="en-US">
                <a:ea typeface="MS PGothic" panose="020B0600070205080204" pitchFamily="34" charset="-128"/>
              </a:rPr>
              <a:t>mathematically have:</a:t>
            </a:r>
          </a:p>
          <a:p>
            <a:pPr marL="742950" lvl="1" indent="-285750" eaLnBrk="1" hangingPunct="1">
              <a:lnSpc>
                <a:spcPct val="90000"/>
              </a:lnSpc>
              <a:buFont typeface="Wingdings" panose="05000000000000000000" pitchFamily="2" charset="2"/>
              <a:buNone/>
            </a:pPr>
            <a:r>
              <a:rPr lang="en-US" altLang="en-US" i="1">
                <a:ea typeface="MS PGothic" panose="020B0600070205080204" pitchFamily="34" charset="-128"/>
              </a:rPr>
              <a:t>	Y </a:t>
            </a:r>
            <a:r>
              <a:rPr lang="en-US" altLang="en-US">
                <a:ea typeface="MS PGothic" panose="020B0600070205080204" pitchFamily="34" charset="-128"/>
              </a:rPr>
              <a:t>= E(K, </a:t>
            </a:r>
            <a:r>
              <a:rPr lang="en-US" altLang="en-US" i="1">
                <a:ea typeface="MS PGothic" panose="020B0600070205080204" pitchFamily="34" charset="-128"/>
              </a:rPr>
              <a:t>X</a:t>
            </a:r>
            <a:r>
              <a:rPr lang="en-US" altLang="en-US">
                <a:ea typeface="MS PGothic" panose="020B0600070205080204" pitchFamily="34" charset="-128"/>
              </a:rPr>
              <a:t>)</a:t>
            </a:r>
          </a:p>
          <a:p>
            <a:pPr marL="742950" lvl="1" indent="-285750" eaLnBrk="1" hangingPunct="1">
              <a:lnSpc>
                <a:spcPct val="90000"/>
              </a:lnSpc>
              <a:buFont typeface="Wingdings" panose="05000000000000000000" pitchFamily="2" charset="2"/>
              <a:buNone/>
            </a:pPr>
            <a:r>
              <a:rPr lang="en-US" altLang="en-US" i="1">
                <a:ea typeface="MS PGothic" panose="020B0600070205080204" pitchFamily="34" charset="-128"/>
              </a:rPr>
              <a:t>	X </a:t>
            </a:r>
            <a:r>
              <a:rPr lang="en-US" altLang="en-US">
                <a:ea typeface="MS PGothic" panose="020B0600070205080204" pitchFamily="34" charset="-128"/>
              </a:rPr>
              <a:t>= D(K, </a:t>
            </a:r>
            <a:r>
              <a:rPr lang="en-US" altLang="en-US" i="1">
                <a:ea typeface="MS PGothic" panose="020B0600070205080204" pitchFamily="34" charset="-128"/>
              </a:rPr>
              <a:t>Y</a:t>
            </a:r>
            <a:r>
              <a:rPr lang="en-US" altLang="en-US">
                <a:ea typeface="MS PGothic" panose="020B0600070205080204" pitchFamily="34" charset="-128"/>
              </a:rPr>
              <a:t>)</a:t>
            </a:r>
          </a:p>
          <a:p>
            <a:pPr marL="342900" lvl="0" indent="-342900" eaLnBrk="1" hangingPunct="1">
              <a:lnSpc>
                <a:spcPct val="90000"/>
              </a:lnSpc>
            </a:pPr>
            <a:r>
              <a:rPr lang="en-US" altLang="en-US">
                <a:ea typeface="MS PGothic" panose="020B0600070205080204" pitchFamily="34" charset="-128"/>
              </a:rPr>
              <a:t>assume encryption algorithm is known</a:t>
            </a:r>
          </a:p>
          <a:p>
            <a:pPr marL="342900" lvl="0" indent="-342900" eaLnBrk="1" hangingPunct="1">
              <a:lnSpc>
                <a:spcPct val="90000"/>
              </a:lnSpc>
            </a:pPr>
            <a:r>
              <a:rPr lang="en-US" altLang="en-US">
                <a:ea typeface="MS PGothic" panose="020B0600070205080204" pitchFamily="34" charset="-128"/>
              </a:rPr>
              <a:t>implies a secure channel to distribute key</a:t>
            </a:r>
            <a:endParaRPr lang="en-AU">
              <a:ea typeface="MS PGothic" panose="020B0600070205080204" pitchFamily="34" charset="-128"/>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a:xfrm>
            <a:off x="457200" y="152400"/>
            <a:ext cx="82296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Cryptography</a:t>
            </a:r>
            <a:endParaRPr lang="en-AU">
              <a:ea typeface="MS PGothic" panose="020B0600070205080204" pitchFamily="34" charset="-128"/>
            </a:endParaRPr>
          </a:p>
        </p:txBody>
      </p:sp>
      <p:sp>
        <p:nvSpPr>
          <p:cNvPr id="66562" name="Rectangle 3"/>
          <p:cNvSpPr>
            <a:spLocks noGrp="1" noChangeArrowheads="1"/>
          </p:cNvSpPr>
          <p:nvPr>
            <p:ph idx="1"/>
          </p:nvPr>
        </p:nvSpPr>
        <p:spPr>
          <a:xfrm>
            <a:off x="457200" y="1447800"/>
            <a:ext cx="8229600" cy="4724400"/>
          </a:xfrm>
          <a:prstGeom prst="rect">
            <a:avLst/>
          </a:prstGeom>
        </p:spPr>
        <p:txBody>
          <a:bodyPr vert="horz" wrap="square" lIns="91440" tIns="45720" rIns="91440" bIns="45720" numCol="1" rtlCol="0" anchor="t" anchorCtr="0" compatLnSpc="1">
            <a:normAutofit fontScale="92500" lnSpcReduction="1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can characterize cryptographic system by:</a:t>
            </a:r>
          </a:p>
          <a:p>
            <a:pPr marL="742950" marR="0" lvl="1" indent="-28575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type of encryption operations used</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substitution</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transposition</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product</a:t>
            </a:r>
          </a:p>
          <a:p>
            <a:pPr marL="742950" marR="0" lvl="1" indent="-28575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number of keys used</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single-key or private</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two-key or public</a:t>
            </a:r>
          </a:p>
          <a:p>
            <a:pPr marL="742950" marR="0" lvl="1" indent="-28575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way in which plaintext is processed</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block</a:t>
            </a:r>
          </a:p>
          <a:p>
            <a:pPr marL="1143000" marR="0" lvl="2" indent="-2286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US"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stream</a:t>
            </a:r>
            <a:endPar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4400" b="0" i="0" u="none" strike="noStrike" kern="1200" cap="none" spc="0" normalizeH="0" baseline="0" noProof="0">
                <a:ln>
                  <a:noFill/>
                </a:ln>
                <a:solidFill>
                  <a:schemeClr val="tx1"/>
                </a:solidFill>
                <a:effectLst/>
                <a:uLnTx/>
                <a:uFillTx/>
                <a:latin typeface="+mj-lt"/>
                <a:ea typeface="+mj-ea"/>
                <a:cs typeface="+mj-cs"/>
              </a:rPr>
              <a:t>Cryptanalysis and Brute-Force Attack</a:t>
            </a:r>
          </a:p>
        </p:txBody>
      </p:sp>
      <p:sp>
        <p:nvSpPr>
          <p:cNvPr id="68610" name="Content Placeholder 2"/>
          <p:cNvSpPr>
            <a:spLocks noGrp="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fontScale="85000" lnSpcReduction="2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1" i="0" u="none" strike="noStrike" kern="1200" cap="none" spc="0" normalizeH="0" baseline="0" noProof="0">
                <a:ln>
                  <a:noFill/>
                </a:ln>
                <a:solidFill>
                  <a:schemeClr val="tx2"/>
                </a:solidFill>
                <a:effectLst/>
                <a:uLnTx/>
                <a:uFillTx/>
                <a:latin typeface="+mn-lt"/>
                <a:ea typeface="+mn-ea"/>
                <a:cs typeface="+mn-cs"/>
              </a:rPr>
              <a:t>Cryptanalysis:</a:t>
            </a:r>
            <a:r>
              <a:rPr kumimoji="0" lang="en-IN" sz="3200" b="0" i="0" u="none" strike="noStrike" kern="1200" cap="none" spc="0" normalizeH="0" baseline="0" noProof="0">
                <a:ln>
                  <a:noFill/>
                </a:ln>
                <a:solidFill>
                  <a:schemeClr val="tx1"/>
                </a:solidFill>
                <a:effectLst/>
                <a:uLnTx/>
                <a:uFillTx/>
                <a:latin typeface="+mn-lt"/>
                <a:ea typeface="+mn-ea"/>
                <a:cs typeface="+mn-cs"/>
              </a:rPr>
              <a:t> Cryptanalytic attacks rely on the nature of the algorithm and some knowledge of the general characteristics of the plaintext or even some sample plaintext–ciphertext pairs. </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This type of attack exploits the characteristics of the algorithm to attempt to derive a specific plaintext or to derive the key being used.</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1" i="0" u="none" strike="noStrike" kern="1200" cap="none" spc="0" normalizeH="0" baseline="0" noProof="0">
                <a:ln>
                  <a:noFill/>
                </a:ln>
                <a:solidFill>
                  <a:schemeClr val="tx2"/>
                </a:solidFill>
                <a:effectLst/>
                <a:uLnTx/>
                <a:uFillTx/>
                <a:latin typeface="+mn-lt"/>
                <a:ea typeface="+mn-ea"/>
                <a:cs typeface="+mn-cs"/>
              </a:rPr>
              <a:t>Brute-force attack: </a:t>
            </a:r>
            <a:r>
              <a:rPr kumimoji="0" lang="en-IN" sz="3200" b="0" i="0" u="none" strike="noStrike" kern="1200" cap="none" spc="0" normalizeH="0" baseline="0" noProof="0">
                <a:ln>
                  <a:noFill/>
                </a:ln>
                <a:solidFill>
                  <a:schemeClr val="tx1"/>
                </a:solidFill>
                <a:effectLst/>
                <a:uLnTx/>
                <a:uFillTx/>
                <a:latin typeface="+mn-lt"/>
                <a:ea typeface="+mn-ea"/>
                <a:cs typeface="+mn-cs"/>
              </a:rPr>
              <a:t>The attacker tries every possible key on a piece of ciphertext until an intelligible translation into plaintext is obtained. </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On average, half of all possible keys must be tried to achieve success.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500063" y="0"/>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Attacks on Encrypted Messages</a:t>
            </a:r>
          </a:p>
        </p:txBody>
      </p:sp>
      <p:graphicFrame>
        <p:nvGraphicFramePr>
          <p:cNvPr id="69634" name="Content Placeholder 3"/>
          <p:cNvGraphicFramePr>
            <a:graphicFrameLocks noGrp="1"/>
          </p:cNvGraphicFramePr>
          <p:nvPr>
            <p:ph idx="4294967295"/>
          </p:nvPr>
        </p:nvGraphicFramePr>
        <p:xfrm>
          <a:off x="90488" y="939800"/>
          <a:ext cx="8982075" cy="427038"/>
        </p:xfrm>
        <a:graphic>
          <a:graphicData uri="http://schemas.openxmlformats.org/drawingml/2006/table">
            <a:tbl>
              <a:tblPr/>
              <a:tblGrid>
                <a:gridCol w="2019300">
                  <a:extLst>
                    <a:ext uri="{9D8B030D-6E8A-4147-A177-3AD203B41FA5}">
                      <a16:colId xmlns:a16="http://schemas.microsoft.com/office/drawing/2014/main" val="20000"/>
                    </a:ext>
                  </a:extLst>
                </a:gridCol>
                <a:gridCol w="6962775">
                  <a:extLst>
                    <a:ext uri="{9D8B030D-6E8A-4147-A177-3AD203B41FA5}">
                      <a16:colId xmlns:a16="http://schemas.microsoft.com/office/drawing/2014/main" val="20001"/>
                    </a:ext>
                  </a:extLst>
                </a:gridCol>
              </a:tblGrid>
              <a:tr h="4270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Type of Attack</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Known to cryptanalyst</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bl>
          </a:graphicData>
        </a:graphic>
      </p:graphicFrame>
      <p:graphicFrame>
        <p:nvGraphicFramePr>
          <p:cNvPr id="69642" name="Table 4"/>
          <p:cNvGraphicFramePr>
            <a:graphicFrameLocks noGrp="1"/>
          </p:cNvGraphicFramePr>
          <p:nvPr/>
        </p:nvGraphicFramePr>
        <p:xfrm>
          <a:off x="90488" y="1393825"/>
          <a:ext cx="8982075" cy="411480"/>
        </p:xfrm>
        <a:graphic>
          <a:graphicData uri="http://schemas.openxmlformats.org/drawingml/2006/table">
            <a:tbl>
              <a:tblPr/>
              <a:tblGrid>
                <a:gridCol w="2016125">
                  <a:extLst>
                    <a:ext uri="{9D8B030D-6E8A-4147-A177-3AD203B41FA5}">
                      <a16:colId xmlns:a16="http://schemas.microsoft.com/office/drawing/2014/main" val="20000"/>
                    </a:ext>
                  </a:extLst>
                </a:gridCol>
                <a:gridCol w="6965950">
                  <a:extLst>
                    <a:ext uri="{9D8B030D-6E8A-4147-A177-3AD203B41FA5}">
                      <a16:colId xmlns:a16="http://schemas.microsoft.com/office/drawing/2014/main" val="20001"/>
                    </a:ext>
                  </a:extLst>
                </a:gridCol>
              </a:tblGrid>
              <a:tr h="411162">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100">
                          <a:solidFill>
                            <a:srgbClr val="000000"/>
                          </a:solidFill>
                          <a:latin typeface="Calibri" panose="020F0502020204030204" pitchFamily="34" charset="0"/>
                        </a:rPr>
                        <a:t>Ciphertext Only </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just" fontAlgn="base"/>
                      <a:r>
                        <a:rPr lang="en-IN" altLang="en-US" sz="2100">
                          <a:solidFill>
                            <a:srgbClr val="000000"/>
                          </a:solidFill>
                          <a:latin typeface="Calibri" panose="020F0502020204030204" pitchFamily="34" charset="0"/>
                        </a:rPr>
                        <a:t>Encryption algorithm, Ciphertext</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extLst>
                  <a:ext uri="{0D108BD9-81ED-4DB2-BD59-A6C34878D82A}">
                    <a16:rowId xmlns:a16="http://schemas.microsoft.com/office/drawing/2014/main" val="10000"/>
                  </a:ext>
                </a:extLst>
              </a:tr>
            </a:tbl>
          </a:graphicData>
        </a:graphic>
      </p:graphicFrame>
      <p:pic>
        <p:nvPicPr>
          <p:cNvPr id="69650" name="Picture 11"/>
          <p:cNvPicPr>
            <a:picLocks noChangeAspect="1"/>
          </p:cNvPicPr>
          <p:nvPr/>
        </p:nvPicPr>
        <p:blipFill>
          <a:blip r:embed="rId3"/>
          <a:stretch>
            <a:fillRect/>
          </a:stretch>
        </p:blipFill>
        <p:spPr>
          <a:xfrm>
            <a:off x="0" y="3000375"/>
            <a:ext cx="8893175" cy="2581275"/>
          </a:xfrm>
          <a:prstGeom prst="rect">
            <a:avLst/>
          </a:prstGeom>
          <a:noFill/>
          <a:ln>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28625" y="0"/>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Attacks on Encrypted Messages</a:t>
            </a:r>
          </a:p>
        </p:txBody>
      </p:sp>
      <p:graphicFrame>
        <p:nvGraphicFramePr>
          <p:cNvPr id="71682" name="Content Placeholder 3"/>
          <p:cNvGraphicFramePr>
            <a:graphicFrameLocks noGrp="1"/>
          </p:cNvGraphicFramePr>
          <p:nvPr>
            <p:ph idx="4294967295"/>
          </p:nvPr>
        </p:nvGraphicFramePr>
        <p:xfrm>
          <a:off x="90488" y="939800"/>
          <a:ext cx="8982075" cy="427038"/>
        </p:xfrm>
        <a:graphic>
          <a:graphicData uri="http://schemas.openxmlformats.org/drawingml/2006/table">
            <a:tbl>
              <a:tblPr/>
              <a:tblGrid>
                <a:gridCol w="2019300">
                  <a:extLst>
                    <a:ext uri="{9D8B030D-6E8A-4147-A177-3AD203B41FA5}">
                      <a16:colId xmlns:a16="http://schemas.microsoft.com/office/drawing/2014/main" val="20000"/>
                    </a:ext>
                  </a:extLst>
                </a:gridCol>
                <a:gridCol w="6962775">
                  <a:extLst>
                    <a:ext uri="{9D8B030D-6E8A-4147-A177-3AD203B41FA5}">
                      <a16:colId xmlns:a16="http://schemas.microsoft.com/office/drawing/2014/main" val="20001"/>
                    </a:ext>
                  </a:extLst>
                </a:gridCol>
              </a:tblGrid>
              <a:tr h="4270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Type of Attack</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Known to cryptanalyst</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bl>
          </a:graphicData>
        </a:graphic>
      </p:graphicFrame>
      <p:graphicFrame>
        <p:nvGraphicFramePr>
          <p:cNvPr id="71690" name="Table 5"/>
          <p:cNvGraphicFramePr>
            <a:graphicFrameLocks noGrp="1"/>
          </p:cNvGraphicFramePr>
          <p:nvPr/>
        </p:nvGraphicFramePr>
        <p:xfrm>
          <a:off x="100012" y="1385888"/>
          <a:ext cx="8982075" cy="731838"/>
        </p:xfrm>
        <a:graphic>
          <a:graphicData uri="http://schemas.openxmlformats.org/drawingml/2006/table">
            <a:tbl>
              <a:tblPr/>
              <a:tblGrid>
                <a:gridCol w="2012950">
                  <a:extLst>
                    <a:ext uri="{9D8B030D-6E8A-4147-A177-3AD203B41FA5}">
                      <a16:colId xmlns:a16="http://schemas.microsoft.com/office/drawing/2014/main" val="20000"/>
                    </a:ext>
                  </a:extLst>
                </a:gridCol>
                <a:gridCol w="6969125">
                  <a:extLst>
                    <a:ext uri="{9D8B030D-6E8A-4147-A177-3AD203B41FA5}">
                      <a16:colId xmlns:a16="http://schemas.microsoft.com/office/drawing/2014/main" val="20001"/>
                    </a:ext>
                  </a:extLst>
                </a:gridCol>
              </a:tblGrid>
              <a:tr h="7318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100">
                          <a:solidFill>
                            <a:srgbClr val="000000"/>
                          </a:solidFill>
                          <a:latin typeface="Calibri" panose="020F0502020204030204" pitchFamily="34" charset="0"/>
                        </a:rPr>
                        <a:t>Known Plaintext</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just" fontAlgn="base"/>
                      <a:r>
                        <a:rPr lang="en-IN" altLang="en-US" sz="2100">
                          <a:latin typeface="Calibri" panose="020F0502020204030204" pitchFamily="34" charset="0"/>
                        </a:rPr>
                        <a:t>Encryption algorithm, Ciphertext, One or more plaintext-cipher text pairs formed with the  secret key</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extLst>
                  <a:ext uri="{0D108BD9-81ED-4DB2-BD59-A6C34878D82A}">
                    <a16:rowId xmlns:a16="http://schemas.microsoft.com/office/drawing/2014/main" val="10000"/>
                  </a:ext>
                </a:extLst>
              </a:tr>
            </a:tbl>
          </a:graphicData>
        </a:graphic>
      </p:graphicFrame>
      <p:pic>
        <p:nvPicPr>
          <p:cNvPr id="71698" name="Picture 13"/>
          <p:cNvPicPr>
            <a:picLocks noChangeAspect="1"/>
          </p:cNvPicPr>
          <p:nvPr/>
        </p:nvPicPr>
        <p:blipFill>
          <a:blip r:embed="rId3"/>
          <a:stretch>
            <a:fillRect/>
          </a:stretch>
        </p:blipFill>
        <p:spPr>
          <a:xfrm>
            <a:off x="120650" y="2538413"/>
            <a:ext cx="8902700" cy="2743200"/>
          </a:xfrm>
          <a:prstGeom prst="rect">
            <a:avLst/>
          </a:prstGeom>
          <a:noFill/>
          <a:ln>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428625" y="0"/>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Attacks on Encrypted Messages</a:t>
            </a:r>
          </a:p>
        </p:txBody>
      </p:sp>
      <p:graphicFrame>
        <p:nvGraphicFramePr>
          <p:cNvPr id="73730" name="Content Placeholder 3"/>
          <p:cNvGraphicFramePr>
            <a:graphicFrameLocks noGrp="1"/>
          </p:cNvGraphicFramePr>
          <p:nvPr>
            <p:ph idx="4294967295"/>
          </p:nvPr>
        </p:nvGraphicFramePr>
        <p:xfrm>
          <a:off x="90488" y="939800"/>
          <a:ext cx="8982075" cy="427038"/>
        </p:xfrm>
        <a:graphic>
          <a:graphicData uri="http://schemas.openxmlformats.org/drawingml/2006/table">
            <a:tbl>
              <a:tblPr/>
              <a:tblGrid>
                <a:gridCol w="2019300">
                  <a:extLst>
                    <a:ext uri="{9D8B030D-6E8A-4147-A177-3AD203B41FA5}">
                      <a16:colId xmlns:a16="http://schemas.microsoft.com/office/drawing/2014/main" val="20000"/>
                    </a:ext>
                  </a:extLst>
                </a:gridCol>
                <a:gridCol w="6962775">
                  <a:extLst>
                    <a:ext uri="{9D8B030D-6E8A-4147-A177-3AD203B41FA5}">
                      <a16:colId xmlns:a16="http://schemas.microsoft.com/office/drawing/2014/main" val="20001"/>
                    </a:ext>
                  </a:extLst>
                </a:gridCol>
              </a:tblGrid>
              <a:tr h="4270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Type of Attack</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Known to cryptanalyst</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bl>
          </a:graphicData>
        </a:graphic>
      </p:graphicFrame>
      <p:graphicFrame>
        <p:nvGraphicFramePr>
          <p:cNvPr id="73738" name="Table 6"/>
          <p:cNvGraphicFramePr>
            <a:graphicFrameLocks noGrp="1"/>
          </p:cNvGraphicFramePr>
          <p:nvPr/>
        </p:nvGraphicFramePr>
        <p:xfrm>
          <a:off x="95250" y="1398588"/>
          <a:ext cx="8982075" cy="731838"/>
        </p:xfrm>
        <a:graphic>
          <a:graphicData uri="http://schemas.openxmlformats.org/drawingml/2006/table">
            <a:tbl>
              <a:tblPr/>
              <a:tblGrid>
                <a:gridCol w="2016125">
                  <a:extLst>
                    <a:ext uri="{9D8B030D-6E8A-4147-A177-3AD203B41FA5}">
                      <a16:colId xmlns:a16="http://schemas.microsoft.com/office/drawing/2014/main" val="20000"/>
                    </a:ext>
                  </a:extLst>
                </a:gridCol>
                <a:gridCol w="6965950">
                  <a:extLst>
                    <a:ext uri="{9D8B030D-6E8A-4147-A177-3AD203B41FA5}">
                      <a16:colId xmlns:a16="http://schemas.microsoft.com/office/drawing/2014/main" val="20001"/>
                    </a:ext>
                  </a:extLst>
                </a:gridCol>
              </a:tblGrid>
              <a:tr h="7318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100">
                          <a:solidFill>
                            <a:srgbClr val="000000"/>
                          </a:solidFill>
                          <a:latin typeface="Calibri" panose="020F0502020204030204" pitchFamily="34" charset="0"/>
                        </a:rPr>
                        <a:t>Chosen Plaintext</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just" fontAlgn="base"/>
                      <a:r>
                        <a:rPr lang="en-IN" altLang="en-US" sz="2100">
                          <a:latin typeface="Calibri" panose="020F0502020204030204" pitchFamily="34" charset="0"/>
                        </a:rPr>
                        <a:t>Encryption algorithm, Ciphertext, Plaintext message chosen by cryptanalyst</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extLst>
                  <a:ext uri="{0D108BD9-81ED-4DB2-BD59-A6C34878D82A}">
                    <a16:rowId xmlns:a16="http://schemas.microsoft.com/office/drawing/2014/main" val="10000"/>
                  </a:ext>
                </a:extLst>
              </a:tr>
            </a:tbl>
          </a:graphicData>
        </a:graphic>
      </p:graphicFrame>
      <p:pic>
        <p:nvPicPr>
          <p:cNvPr id="73746" name="Picture 13"/>
          <p:cNvPicPr>
            <a:picLocks noChangeAspect="1"/>
          </p:cNvPicPr>
          <p:nvPr/>
        </p:nvPicPr>
        <p:blipFill>
          <a:blip r:embed="rId3"/>
          <a:stretch>
            <a:fillRect/>
          </a:stretch>
        </p:blipFill>
        <p:spPr>
          <a:xfrm>
            <a:off x="98425" y="2673350"/>
            <a:ext cx="8947150" cy="3068638"/>
          </a:xfrm>
          <a:prstGeom prst="rect">
            <a:avLst/>
          </a:prstGeom>
          <a:noFill/>
          <a:ln>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500063" y="0"/>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Attacks on Encrypted Messages</a:t>
            </a:r>
          </a:p>
        </p:txBody>
      </p:sp>
      <p:graphicFrame>
        <p:nvGraphicFramePr>
          <p:cNvPr id="75778" name="Content Placeholder 3"/>
          <p:cNvGraphicFramePr>
            <a:graphicFrameLocks noGrp="1"/>
          </p:cNvGraphicFramePr>
          <p:nvPr>
            <p:ph idx="4294967295"/>
          </p:nvPr>
        </p:nvGraphicFramePr>
        <p:xfrm>
          <a:off x="90488" y="939800"/>
          <a:ext cx="8982075" cy="427038"/>
        </p:xfrm>
        <a:graphic>
          <a:graphicData uri="http://schemas.openxmlformats.org/drawingml/2006/table">
            <a:tbl>
              <a:tblPr/>
              <a:tblGrid>
                <a:gridCol w="2019300">
                  <a:extLst>
                    <a:ext uri="{9D8B030D-6E8A-4147-A177-3AD203B41FA5}">
                      <a16:colId xmlns:a16="http://schemas.microsoft.com/office/drawing/2014/main" val="20000"/>
                    </a:ext>
                  </a:extLst>
                </a:gridCol>
                <a:gridCol w="6962775">
                  <a:extLst>
                    <a:ext uri="{9D8B030D-6E8A-4147-A177-3AD203B41FA5}">
                      <a16:colId xmlns:a16="http://schemas.microsoft.com/office/drawing/2014/main" val="20001"/>
                    </a:ext>
                  </a:extLst>
                </a:gridCol>
              </a:tblGrid>
              <a:tr h="4270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Type of Attack</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Known to cryptanalyst</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bl>
          </a:graphicData>
        </a:graphic>
      </p:graphicFrame>
      <p:graphicFrame>
        <p:nvGraphicFramePr>
          <p:cNvPr id="75786" name="Table 7"/>
          <p:cNvGraphicFramePr>
            <a:graphicFrameLocks noGrp="1"/>
          </p:cNvGraphicFramePr>
          <p:nvPr/>
        </p:nvGraphicFramePr>
        <p:xfrm>
          <a:off x="92075" y="1393825"/>
          <a:ext cx="8982075" cy="1051560"/>
        </p:xfrm>
        <a:graphic>
          <a:graphicData uri="http://schemas.openxmlformats.org/drawingml/2006/table">
            <a:tbl>
              <a:tblPr/>
              <a:tblGrid>
                <a:gridCol w="2016125">
                  <a:extLst>
                    <a:ext uri="{9D8B030D-6E8A-4147-A177-3AD203B41FA5}">
                      <a16:colId xmlns:a16="http://schemas.microsoft.com/office/drawing/2014/main" val="20000"/>
                    </a:ext>
                  </a:extLst>
                </a:gridCol>
                <a:gridCol w="6965950">
                  <a:extLst>
                    <a:ext uri="{9D8B030D-6E8A-4147-A177-3AD203B41FA5}">
                      <a16:colId xmlns:a16="http://schemas.microsoft.com/office/drawing/2014/main" val="20001"/>
                    </a:ext>
                  </a:extLst>
                </a:gridCol>
              </a:tblGrid>
              <a:tr h="10509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100">
                          <a:solidFill>
                            <a:srgbClr val="000000"/>
                          </a:solidFill>
                          <a:latin typeface="Calibri" panose="020F0502020204030204" pitchFamily="34" charset="0"/>
                        </a:rPr>
                        <a:t>Chosen Ciphertext</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just" fontAlgn="base"/>
                      <a:r>
                        <a:rPr lang="en-IN" altLang="en-US" sz="2100">
                          <a:latin typeface="Calibri" panose="020F0502020204030204" pitchFamily="34" charset="0"/>
                        </a:rPr>
                        <a:t>Encryption algorithm, Ciphertext, Ciphertext chosen by cryptanalyst, with its corresponding decrypted plaintext generated with the secret key</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extLst>
                  <a:ext uri="{0D108BD9-81ED-4DB2-BD59-A6C34878D82A}">
                    <a16:rowId xmlns:a16="http://schemas.microsoft.com/office/drawing/2014/main" val="10000"/>
                  </a:ext>
                </a:extLst>
              </a:tr>
            </a:tbl>
          </a:graphicData>
        </a:graphic>
      </p:graphicFrame>
      <p:pic>
        <p:nvPicPr>
          <p:cNvPr id="75794" name="Picture 13"/>
          <p:cNvPicPr>
            <a:picLocks noChangeAspect="1"/>
          </p:cNvPicPr>
          <p:nvPr/>
        </p:nvPicPr>
        <p:blipFill>
          <a:blip r:embed="rId3"/>
          <a:stretch>
            <a:fillRect/>
          </a:stretch>
        </p:blipFill>
        <p:spPr>
          <a:xfrm>
            <a:off x="57150" y="2744788"/>
            <a:ext cx="9029700" cy="3330575"/>
          </a:xfrm>
          <a:prstGeom prst="rect">
            <a:avLst/>
          </a:prstGeom>
          <a:noFill/>
          <a:ln>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7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sl tls"/>
          <p:cNvPicPr>
            <a:picLocks noChangeAspect="1" noChangeArrowheads="1"/>
          </p:cNvPicPr>
          <p:nvPr/>
        </p:nvPicPr>
        <p:blipFill>
          <a:blip r:embed="rId2">
            <a:extLst>
              <a:ext uri="{28A0092B-C50C-407E-A947-70E740481C1C}">
                <a14:useLocalDpi xmlns:a14="http://schemas.microsoft.com/office/drawing/2010/main" val="0"/>
              </a:ext>
            </a:extLst>
          </a:blip>
          <a:srcRect l="4717" t="6095" r="4860" b="2476"/>
          <a:stretch>
            <a:fillRect/>
          </a:stretch>
        </p:blipFill>
        <p:spPr bwMode="auto">
          <a:xfrm>
            <a:off x="287524" y="980727"/>
            <a:ext cx="8604448" cy="543660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p:txBody>
          <a:bodyPr>
            <a:normAutofit/>
          </a:bodyPr>
          <a:lstStyle>
            <a:defPPr/>
          </a:lstStyle>
          <a:p>
            <a:r>
              <a:rPr lang="en-IN" sz="3600"/>
              <a:t>Introduction to Information &amp; N/W Security</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500063" y="0"/>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Attacks on Encrypted Messages</a:t>
            </a:r>
          </a:p>
        </p:txBody>
      </p:sp>
      <p:graphicFrame>
        <p:nvGraphicFramePr>
          <p:cNvPr id="77826" name="Content Placeholder 3"/>
          <p:cNvGraphicFramePr>
            <a:graphicFrameLocks noGrp="1"/>
          </p:cNvGraphicFramePr>
          <p:nvPr>
            <p:ph idx="4294967295"/>
          </p:nvPr>
        </p:nvGraphicFramePr>
        <p:xfrm>
          <a:off x="90488" y="939800"/>
          <a:ext cx="8982075" cy="427038"/>
        </p:xfrm>
        <a:graphic>
          <a:graphicData uri="http://schemas.openxmlformats.org/drawingml/2006/table">
            <a:tbl>
              <a:tblPr/>
              <a:tblGrid>
                <a:gridCol w="2019300">
                  <a:extLst>
                    <a:ext uri="{9D8B030D-6E8A-4147-A177-3AD203B41FA5}">
                      <a16:colId xmlns:a16="http://schemas.microsoft.com/office/drawing/2014/main" val="20000"/>
                    </a:ext>
                  </a:extLst>
                </a:gridCol>
                <a:gridCol w="6962775">
                  <a:extLst>
                    <a:ext uri="{9D8B030D-6E8A-4147-A177-3AD203B41FA5}">
                      <a16:colId xmlns:a16="http://schemas.microsoft.com/office/drawing/2014/main" val="20001"/>
                    </a:ext>
                  </a:extLst>
                </a:gridCol>
              </a:tblGrid>
              <a:tr h="4270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Type of Attack</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200" b="1">
                          <a:solidFill>
                            <a:srgbClr val="FFFFFF"/>
                          </a:solidFill>
                          <a:latin typeface="Calibri" panose="020F0502020204030204" pitchFamily="34" charset="0"/>
                        </a:rPr>
                        <a:t>Known to cryptanalyst</a:t>
                      </a:r>
                    </a:p>
                  </a:txBody>
                  <a:tcPr>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bl>
          </a:graphicData>
        </a:graphic>
      </p:graphicFrame>
      <p:graphicFrame>
        <p:nvGraphicFramePr>
          <p:cNvPr id="77834" name="Table 8"/>
          <p:cNvGraphicFramePr>
            <a:graphicFrameLocks noGrp="1"/>
          </p:cNvGraphicFramePr>
          <p:nvPr/>
        </p:nvGraphicFramePr>
        <p:xfrm>
          <a:off x="87312" y="1393825"/>
          <a:ext cx="8982074" cy="1811338"/>
        </p:xfrm>
        <a:graphic>
          <a:graphicData uri="http://schemas.openxmlformats.org/drawingml/2006/table">
            <a:tbl>
              <a:tblPr/>
              <a:tblGrid>
                <a:gridCol w="2017712">
                  <a:extLst>
                    <a:ext uri="{9D8B030D-6E8A-4147-A177-3AD203B41FA5}">
                      <a16:colId xmlns:a16="http://schemas.microsoft.com/office/drawing/2014/main" val="20000"/>
                    </a:ext>
                  </a:extLst>
                </a:gridCol>
                <a:gridCol w="6964362">
                  <a:extLst>
                    <a:ext uri="{9D8B030D-6E8A-4147-A177-3AD203B41FA5}">
                      <a16:colId xmlns:a16="http://schemas.microsoft.com/office/drawing/2014/main" val="20001"/>
                    </a:ext>
                  </a:extLst>
                </a:gridCol>
              </a:tblGrid>
              <a:tr h="181133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r>
                        <a:rPr lang="en-IN" altLang="en-US" sz="2100">
                          <a:solidFill>
                            <a:srgbClr val="000000"/>
                          </a:solidFill>
                          <a:latin typeface="Calibri" panose="020F0502020204030204" pitchFamily="34" charset="0"/>
                        </a:rPr>
                        <a:t>Chosen text</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just" fontAlgn="base"/>
                      <a:r>
                        <a:rPr lang="en-IN" altLang="en-US" sz="2100">
                          <a:latin typeface="Calibri" panose="020F0502020204030204" pitchFamily="34" charset="0"/>
                        </a:rPr>
                        <a:t>Encryption algorithm, Ciphertext, Plaintext chosen by cryptanalyst, with its corresponding ciphertext generated with the secret key , Ciphertext chosen by cryptanalyst, with its corresponding decrypted plaintext generated with the secret key</a:t>
                      </a:r>
                    </a:p>
                  </a:txBody>
                  <a:tcPr>
                    <a:lnL w="12700">
                      <a:solidFill>
                        <a:srgbClr val="4F81BD"/>
                      </a:solidFill>
                      <a:miter lim="800000"/>
                    </a:lnL>
                    <a:lnR w="12700">
                      <a:solidFill>
                        <a:srgbClr val="4F81BD"/>
                      </a:solidFill>
                      <a:miter lim="800000"/>
                    </a:lnR>
                    <a:lnT w="12700">
                      <a:solidFill>
                        <a:srgbClr val="4F81BD"/>
                      </a:solidFill>
                      <a:miter lim="800000"/>
                    </a:lnT>
                    <a:lnB w="25400">
                      <a:solidFill>
                        <a:srgbClr val="4F81BD"/>
                      </a:solidFill>
                      <a:miter lim="800000"/>
                    </a:lnB>
                    <a:noFill/>
                  </a:tcPr>
                </a:tc>
                <a:extLst>
                  <a:ext uri="{0D108BD9-81ED-4DB2-BD59-A6C34878D82A}">
                    <a16:rowId xmlns:a16="http://schemas.microsoft.com/office/drawing/2014/main" val="10000"/>
                  </a:ext>
                </a:extLst>
              </a:tr>
            </a:tbl>
          </a:graphicData>
        </a:graphic>
      </p:graphicFrame>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More Definitions</a:t>
            </a:r>
            <a:endParaRPr lang="en-AU">
              <a:ea typeface="MS PGothic" panose="020B0600070205080204" pitchFamily="34" charset="-128"/>
            </a:endParaRPr>
          </a:p>
        </p:txBody>
      </p:sp>
      <p:sp>
        <p:nvSpPr>
          <p:cNvPr id="79874" name="Rectangle 3"/>
          <p:cNvSpPr>
            <a:spLocks noGrp="1"/>
          </p:cNvSpPr>
          <p:nvPr>
            <p:ph idx="1"/>
          </p:nvPr>
        </p:nvSpPr>
        <p:spPr>
          <a:xfrm>
            <a:off x="457200" y="1447800"/>
            <a:ext cx="8229600" cy="48006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buFont typeface="Wingdings" panose="05000000000000000000" pitchFamily="2" charset="2"/>
            </a:pPr>
            <a:r>
              <a:rPr lang="en-AU" b="1"/>
              <a:t>unconditional security</a:t>
            </a:r>
            <a:r>
              <a:rPr lang="en-AU"/>
              <a:t> </a:t>
            </a:r>
          </a:p>
          <a:p>
            <a:pPr marL="742950" lvl="1" indent="-285750" eaLnBrk="1" hangingPunct="1">
              <a:buFont typeface="Wingdings" panose="05000000000000000000" pitchFamily="2" charset="2"/>
            </a:pPr>
            <a:r>
              <a:rPr lang="en-AU">
                <a:ea typeface="MS PGothic" panose="020B0600070205080204" pitchFamily="34" charset="-128"/>
              </a:rPr>
              <a:t>no matter how much computer power or time is available, the cipher cannot be broken since the ciphertext provides insufficient information to uniquely determine the corresponding plaintext </a:t>
            </a:r>
          </a:p>
          <a:p>
            <a:pPr marL="342900" lvl="0" indent="-342900" eaLnBrk="1" hangingPunct="1">
              <a:buFont typeface="Wingdings" panose="05000000000000000000" pitchFamily="2" charset="2"/>
            </a:pPr>
            <a:r>
              <a:rPr lang="en-AU" b="1"/>
              <a:t>computational security</a:t>
            </a:r>
            <a:r>
              <a:rPr lang="en-AU"/>
              <a:t> </a:t>
            </a:r>
          </a:p>
          <a:p>
            <a:pPr marL="742950" lvl="1" indent="-285750" eaLnBrk="1" hangingPunct="1">
              <a:buFont typeface="Wingdings" panose="05000000000000000000" pitchFamily="2" charset="2"/>
            </a:pPr>
            <a:r>
              <a:rPr lang="en-AU">
                <a:ea typeface="MS PGothic" panose="020B0600070205080204" pitchFamily="34" charset="-128"/>
              </a:rPr>
              <a:t>given limited computing resources (eg time needed for calculations is greater than age of universe), the cipher cannot be broken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Brute Force Search</a:t>
            </a:r>
            <a:endParaRPr lang="en-AU">
              <a:ea typeface="MS PGothic" panose="020B0600070205080204" pitchFamily="34" charset="-128"/>
            </a:endParaRPr>
          </a:p>
        </p:txBody>
      </p:sp>
      <p:sp>
        <p:nvSpPr>
          <p:cNvPr id="81922" name="Rectangle 3"/>
          <p:cNvSpPr>
            <a:spLocks noGrp="1"/>
          </p:cNvSpPr>
          <p:nvPr>
            <p:ph idx="1"/>
          </p:nvPr>
        </p:nvSpPr>
        <p:spPr>
          <a:xfrm>
            <a:off x="457200" y="1676400"/>
            <a:ext cx="8229600" cy="182880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lnSpc>
                <a:spcPct val="90000"/>
              </a:lnSpc>
            </a:pPr>
            <a:r>
              <a:rPr lang="en-AU" sz="2800">
                <a:ea typeface="MS PGothic" panose="020B0600070205080204" pitchFamily="34" charset="-128"/>
              </a:rPr>
              <a:t>always possible to simply try every key </a:t>
            </a:r>
          </a:p>
          <a:p>
            <a:pPr lvl="0" eaLnBrk="1" hangingPunct="1">
              <a:lnSpc>
                <a:spcPct val="90000"/>
              </a:lnSpc>
            </a:pPr>
            <a:r>
              <a:rPr lang="en-AU" sz="2800">
                <a:ea typeface="MS PGothic" panose="020B0600070205080204" pitchFamily="34" charset="-128"/>
              </a:rPr>
              <a:t>most basic attack, proportional to key size </a:t>
            </a:r>
          </a:p>
          <a:p>
            <a:pPr lvl="0" eaLnBrk="1" hangingPunct="1">
              <a:lnSpc>
                <a:spcPct val="90000"/>
              </a:lnSpc>
            </a:pPr>
            <a:r>
              <a:rPr lang="en-AU" sz="2800">
                <a:ea typeface="MS PGothic" panose="020B0600070205080204" pitchFamily="34" charset="-128"/>
              </a:rPr>
              <a:t>assume either know / recognise plaintext</a:t>
            </a:r>
          </a:p>
          <a:p>
            <a:pPr lvl="0" algn="ctr" eaLnBrk="1" hangingPunct="1">
              <a:lnSpc>
                <a:spcPct val="90000"/>
              </a:lnSpc>
            </a:pPr>
            <a:endParaRPr lang="en-US" altLang="en-US" sz="2800" b="1">
              <a:latin typeface="Times" pitchFamily="-107" charset="0"/>
              <a:ea typeface="MS PGothic" panose="020B0600070205080204" pitchFamily="34" charset="-128"/>
            </a:endParaRPr>
          </a:p>
          <a:p>
            <a:pPr lvl="0" eaLnBrk="1" hangingPunct="1">
              <a:lnSpc>
                <a:spcPct val="90000"/>
              </a:lnSpc>
            </a:pPr>
            <a:endParaRPr lang="en-US" altLang="en-US" sz="2800">
              <a:latin typeface="Times" pitchFamily="-107" charset="0"/>
              <a:ea typeface="MS PGothic" panose="020B0600070205080204" pitchFamily="34" charset="-128"/>
            </a:endParaRPr>
          </a:p>
          <a:p>
            <a:pPr lvl="0" eaLnBrk="1" hangingPunct="1">
              <a:lnSpc>
                <a:spcPct val="90000"/>
              </a:lnSpc>
            </a:pPr>
            <a:endParaRPr lang="en-AU" sz="2800">
              <a:ea typeface="MS PGothic" panose="020B0600070205080204" pitchFamily="34" charset="-128"/>
            </a:endParaRPr>
          </a:p>
          <a:p>
            <a:pPr lvl="0" eaLnBrk="1" hangingPunct="1">
              <a:lnSpc>
                <a:spcPct val="90000"/>
              </a:lnSpc>
              <a:buFont typeface="Wingdings" panose="05000000000000000000" pitchFamily="2" charset="2"/>
              <a:buNone/>
            </a:pPr>
            <a:endParaRPr lang="en-AU" sz="2800">
              <a:ea typeface="MS PGothic" panose="020B0600070205080204" pitchFamily="34" charset="-128"/>
            </a:endParaRPr>
          </a:p>
          <a:p>
            <a:pPr lvl="0" eaLnBrk="1" hangingPunct="1">
              <a:lnSpc>
                <a:spcPct val="90000"/>
              </a:lnSpc>
            </a:pPr>
            <a:endParaRPr lang="en-AU" sz="2800">
              <a:ea typeface="MS PGothic" panose="020B0600070205080204" pitchFamily="34" charset="-128"/>
            </a:endParaRPr>
          </a:p>
          <a:p>
            <a:pPr lvl="0" eaLnBrk="1" hangingPunct="1">
              <a:lnSpc>
                <a:spcPct val="90000"/>
              </a:lnSpc>
            </a:pPr>
            <a:endParaRPr lang="en-AU" sz="2800">
              <a:ea typeface="MS PGothic" panose="020B0600070205080204" pitchFamily="34" charset="-128"/>
            </a:endParaRPr>
          </a:p>
        </p:txBody>
      </p:sp>
      <p:graphicFrame>
        <p:nvGraphicFramePr>
          <p:cNvPr id="81923" name="Group 137"/>
          <p:cNvGraphicFramePr>
            <a:graphicFrameLocks noGrp="1"/>
          </p:cNvGraphicFramePr>
          <p:nvPr/>
        </p:nvGraphicFramePr>
        <p:xfrm>
          <a:off x="533400" y="3581400"/>
          <a:ext cx="8077200" cy="2788285"/>
        </p:xfrm>
        <a:graphic>
          <a:graphicData uri="http://schemas.openxmlformats.org/drawingml/2006/table">
            <a:tbl>
              <a:tblPr/>
              <a:tblGrid>
                <a:gridCol w="1504950">
                  <a:extLst>
                    <a:ext uri="{9D8B030D-6E8A-4147-A177-3AD203B41FA5}">
                      <a16:colId xmlns:a16="http://schemas.microsoft.com/office/drawing/2014/main" val="20000"/>
                    </a:ext>
                  </a:extLst>
                </a:gridCol>
                <a:gridCol w="1936750">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gridCol w="2216150">
                  <a:extLst>
                    <a:ext uri="{9D8B030D-6E8A-4147-A177-3AD203B41FA5}">
                      <a16:colId xmlns:a16="http://schemas.microsoft.com/office/drawing/2014/main" val="20003"/>
                    </a:ext>
                  </a:extLst>
                </a:gridCol>
              </a:tblGrid>
              <a:tr h="5175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1400" b="1">
                          <a:latin typeface="Times" pitchFamily="-107" charset="0"/>
                        </a:rPr>
                        <a:t>Key Size (bits)</a:t>
                      </a:r>
                      <a:endParaRPr lang="en-US" altLang="zh-CN" sz="1400">
                        <a:effectLst>
                          <a:outerShdw blurRad="38100" dist="38100" dir="2700000" algn="tl">
                            <a:srgbClr val="FFFFFF"/>
                          </a:outerShdw>
                        </a:effectLst>
                      </a:endParaRPr>
                    </a:p>
                  </a:txBody>
                  <a:tcPr>
                    <a:lnL w="28575">
                      <a:solidFill>
                        <a:prstClr val="black"/>
                      </a:solidFill>
                      <a:round/>
                    </a:lnL>
                    <a:lnR w="12700">
                      <a:solidFill>
                        <a:prstClr val="black"/>
                      </a:solidFill>
                      <a:round/>
                    </a:lnR>
                    <a:lnT w="28575">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1400" b="1">
                          <a:latin typeface="Times" pitchFamily="-107" charset="0"/>
                        </a:rPr>
                        <a:t>Number of Alternative Keys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28575">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1400" b="1">
                          <a:latin typeface="Times" pitchFamily="-107" charset="0"/>
                        </a:rPr>
                        <a:t>Time required at 1 decryption/µs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28575">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1400" b="1">
                          <a:latin typeface="Times" pitchFamily="-107" charset="0"/>
                        </a:rPr>
                        <a:t>Time required at 10</a:t>
                      </a:r>
                      <a:r>
                        <a:rPr lang="en-US" altLang="zh-CN" sz="1400" baseline="30000">
                          <a:latin typeface="Times" pitchFamily="-107" charset="0"/>
                        </a:rPr>
                        <a:t>6</a:t>
                      </a:r>
                      <a:r>
                        <a:rPr lang="en-US" altLang="zh-CN" sz="1400" b="1">
                          <a:latin typeface="Times" pitchFamily="-107" charset="0"/>
                        </a:rPr>
                        <a:t> decryptions/µs</a:t>
                      </a:r>
                      <a:endParaRPr lang="en-US" altLang="zh-CN" sz="1400">
                        <a:effectLst>
                          <a:outerShdw blurRad="38100" dist="38100" dir="2700000" algn="tl">
                            <a:srgbClr val="FFFFFF"/>
                          </a:outerShdw>
                        </a:effectLst>
                      </a:endParaRPr>
                    </a:p>
                  </a:txBody>
                  <a:tcPr>
                    <a:lnL w="12700">
                      <a:solidFill>
                        <a:prstClr val="black"/>
                      </a:solidFill>
                      <a:round/>
                    </a:lnL>
                    <a:lnR w="28575">
                      <a:solidFill>
                        <a:prstClr val="black"/>
                      </a:solidFill>
                      <a:round/>
                    </a:lnR>
                    <a:lnT w="28575">
                      <a:solidFill>
                        <a:prstClr val="black"/>
                      </a:solidFill>
                      <a:round/>
                    </a:lnT>
                    <a:lnB w="12700">
                      <a:solidFill>
                        <a:prstClr val="black"/>
                      </a:solidFill>
                      <a:round/>
                    </a:lnB>
                    <a:noFill/>
                  </a:tcPr>
                </a:tc>
                <a:extLst>
                  <a:ext uri="{0D108BD9-81ED-4DB2-BD59-A6C34878D82A}">
                    <a16:rowId xmlns:a16="http://schemas.microsoft.com/office/drawing/2014/main" val="10000"/>
                  </a:ext>
                </a:extLst>
              </a:tr>
              <a:tr h="3429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32</a:t>
                      </a:r>
                      <a:endParaRPr lang="en-US" altLang="zh-CN" sz="1400">
                        <a:effectLst>
                          <a:outerShdw blurRad="38100" dist="38100" dir="2700000" algn="tl">
                            <a:srgbClr val="FFFFFF"/>
                          </a:outerShdw>
                        </a:effectLst>
                      </a:endParaRPr>
                    </a:p>
                  </a:txBody>
                  <a:tcPr>
                    <a:lnL w="28575">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32</a:t>
                      </a:r>
                      <a:r>
                        <a:rPr lang="en-US" altLang="zh-CN" sz="1400">
                          <a:latin typeface="Times" pitchFamily="-107" charset="0"/>
                        </a:rPr>
                        <a:t>  = 4.3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9</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31</a:t>
                      </a:r>
                      <a:r>
                        <a:rPr lang="en-US" altLang="zh-CN" sz="1400">
                          <a:latin typeface="Times" pitchFamily="-107" charset="0"/>
                        </a:rPr>
                        <a:t> µs	= 35.8 minutes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2.15 milliseconds</a:t>
                      </a:r>
                      <a:endParaRPr lang="en-US" altLang="zh-CN" sz="1400">
                        <a:effectLst>
                          <a:outerShdw blurRad="38100" dist="38100" dir="2700000" algn="tl">
                            <a:srgbClr val="FFFFFF"/>
                          </a:outerShdw>
                        </a:effectLst>
                      </a:endParaRPr>
                    </a:p>
                  </a:txBody>
                  <a:tcPr>
                    <a:lnL w="12700">
                      <a:solidFill>
                        <a:prstClr val="black"/>
                      </a:solidFill>
                      <a:round/>
                    </a:lnL>
                    <a:lnR w="28575">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1"/>
                  </a:ext>
                </a:extLst>
              </a:tr>
              <a:tr h="3397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56</a:t>
                      </a:r>
                      <a:endParaRPr lang="en-US" altLang="zh-CN" sz="1400">
                        <a:effectLst>
                          <a:outerShdw blurRad="38100" dist="38100" dir="2700000" algn="tl">
                            <a:srgbClr val="FFFFFF"/>
                          </a:outerShdw>
                        </a:effectLst>
                      </a:endParaRPr>
                    </a:p>
                  </a:txBody>
                  <a:tcPr>
                    <a:lnL w="28575">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56</a:t>
                      </a:r>
                      <a:r>
                        <a:rPr lang="en-US" altLang="zh-CN" sz="1400">
                          <a:latin typeface="Times" pitchFamily="-107" charset="0"/>
                        </a:rPr>
                        <a:t>  = 7.2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16</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55</a:t>
                      </a:r>
                      <a:r>
                        <a:rPr lang="en-US" altLang="zh-CN" sz="1400">
                          <a:latin typeface="Times" pitchFamily="-107" charset="0"/>
                        </a:rPr>
                        <a:t> µs	= 1142 years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10.01 hours</a:t>
                      </a:r>
                      <a:endParaRPr lang="en-US" altLang="zh-CN" sz="1400">
                        <a:effectLst>
                          <a:outerShdw blurRad="38100" dist="38100" dir="2700000" algn="tl">
                            <a:srgbClr val="FFFFFF"/>
                          </a:outerShdw>
                        </a:effectLst>
                      </a:endParaRPr>
                    </a:p>
                  </a:txBody>
                  <a:tcPr>
                    <a:lnL w="12700">
                      <a:solidFill>
                        <a:prstClr val="black"/>
                      </a:solidFill>
                      <a:round/>
                    </a:lnL>
                    <a:lnR w="28575">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2"/>
                  </a:ext>
                </a:extLst>
              </a:tr>
              <a:tr h="5175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128</a:t>
                      </a:r>
                      <a:endParaRPr lang="en-US" altLang="zh-CN" sz="1400">
                        <a:effectLst>
                          <a:outerShdw blurRad="38100" dist="38100" dir="2700000" algn="tl">
                            <a:srgbClr val="FFFFFF"/>
                          </a:outerShdw>
                        </a:effectLst>
                      </a:endParaRPr>
                    </a:p>
                  </a:txBody>
                  <a:tcPr>
                    <a:lnL w="28575">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128</a:t>
                      </a:r>
                      <a:r>
                        <a:rPr lang="en-US" altLang="zh-CN" sz="1400">
                          <a:latin typeface="Times" pitchFamily="-107" charset="0"/>
                        </a:rPr>
                        <a:t>  = 3.4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38</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127</a:t>
                      </a:r>
                      <a:r>
                        <a:rPr lang="en-US" altLang="zh-CN" sz="1400">
                          <a:latin typeface="Times" pitchFamily="-107" charset="0"/>
                        </a:rPr>
                        <a:t> µs	= 5.4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24</a:t>
                      </a:r>
                      <a:r>
                        <a:rPr lang="en-US" altLang="zh-CN" sz="1400">
                          <a:latin typeface="Times" pitchFamily="-107" charset="0"/>
                        </a:rPr>
                        <a:t> years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5.4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18</a:t>
                      </a:r>
                      <a:r>
                        <a:rPr lang="en-US" altLang="zh-CN" sz="1400">
                          <a:latin typeface="Times" pitchFamily="-107" charset="0"/>
                        </a:rPr>
                        <a:t> years</a:t>
                      </a:r>
                      <a:endParaRPr lang="en-US" altLang="zh-CN" sz="1400">
                        <a:effectLst>
                          <a:outerShdw blurRad="38100" dist="38100" dir="2700000" algn="tl">
                            <a:srgbClr val="FFFFFF"/>
                          </a:outerShdw>
                        </a:effectLst>
                      </a:endParaRPr>
                    </a:p>
                  </a:txBody>
                  <a:tcPr>
                    <a:lnL w="12700">
                      <a:solidFill>
                        <a:prstClr val="black"/>
                      </a:solidFill>
                      <a:round/>
                    </a:lnL>
                    <a:lnR w="28575">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3"/>
                  </a:ext>
                </a:extLst>
              </a:tr>
              <a:tr h="51435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168</a:t>
                      </a:r>
                      <a:endParaRPr lang="en-US" altLang="zh-CN" sz="1400">
                        <a:effectLst>
                          <a:outerShdw blurRad="38100" dist="38100" dir="2700000" algn="tl">
                            <a:srgbClr val="FFFFFF"/>
                          </a:outerShdw>
                        </a:effectLst>
                      </a:endParaRPr>
                    </a:p>
                  </a:txBody>
                  <a:tcPr>
                    <a:lnL w="28575">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168</a:t>
                      </a:r>
                      <a:r>
                        <a:rPr lang="en-US" altLang="zh-CN" sz="1400">
                          <a:latin typeface="Times" pitchFamily="-107" charset="0"/>
                        </a:rPr>
                        <a:t>  = 3.7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50</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a:t>
                      </a:r>
                      <a:r>
                        <a:rPr lang="en-US" altLang="zh-CN" sz="1400" baseline="30000">
                          <a:latin typeface="Times" pitchFamily="-107" charset="0"/>
                        </a:rPr>
                        <a:t>167</a:t>
                      </a:r>
                      <a:r>
                        <a:rPr lang="en-US" altLang="zh-CN" sz="1400">
                          <a:latin typeface="Times" pitchFamily="-107" charset="0"/>
                        </a:rPr>
                        <a:t> µs	= 5.9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36</a:t>
                      </a:r>
                      <a:r>
                        <a:rPr lang="en-US" altLang="zh-CN" sz="1400">
                          <a:latin typeface="Times" pitchFamily="-107" charset="0"/>
                        </a:rPr>
                        <a:t> years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5.9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30</a:t>
                      </a:r>
                      <a:r>
                        <a:rPr lang="en-US" altLang="zh-CN" sz="1400">
                          <a:latin typeface="Times" pitchFamily="-107" charset="0"/>
                        </a:rPr>
                        <a:t> years</a:t>
                      </a:r>
                      <a:endParaRPr lang="en-US" altLang="zh-CN" sz="1400">
                        <a:effectLst>
                          <a:outerShdw blurRad="38100" dist="38100" dir="2700000" algn="tl">
                            <a:srgbClr val="FFFFFF"/>
                          </a:outerShdw>
                        </a:effectLst>
                      </a:endParaRPr>
                    </a:p>
                  </a:txBody>
                  <a:tcPr>
                    <a:lnL w="12700">
                      <a:solidFill>
                        <a:prstClr val="black"/>
                      </a:solidFill>
                      <a:round/>
                    </a:lnL>
                    <a:lnR w="28575">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4"/>
                  </a:ext>
                </a:extLst>
              </a:tr>
              <a:tr h="5556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26 characters (permutation)</a:t>
                      </a:r>
                      <a:endParaRPr lang="en-US" altLang="zh-CN" sz="1400">
                        <a:effectLst>
                          <a:outerShdw blurRad="38100" dist="38100" dir="2700000" algn="tl">
                            <a:srgbClr val="FFFFFF"/>
                          </a:outerShdw>
                        </a:effectLst>
                      </a:endParaRPr>
                    </a:p>
                  </a:txBody>
                  <a:tcPr>
                    <a:lnL w="28575">
                      <a:solidFill>
                        <a:prstClr val="black"/>
                      </a:solidFill>
                      <a:round/>
                    </a:lnL>
                    <a:lnR w="12700">
                      <a:solidFill>
                        <a:prstClr val="black"/>
                      </a:solidFill>
                      <a:round/>
                    </a:lnR>
                    <a:lnT w="12700">
                      <a:solidFill>
                        <a:prstClr val="black"/>
                      </a:solidFill>
                      <a:round/>
                    </a:lnT>
                    <a:lnB w="28575">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26! = 4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26</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28575">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2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26</a:t>
                      </a:r>
                      <a:r>
                        <a:rPr lang="en-US" altLang="zh-CN" sz="1400">
                          <a:latin typeface="Times" pitchFamily="-107" charset="0"/>
                        </a:rPr>
                        <a:t> µs	= 6.4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12</a:t>
                      </a:r>
                      <a:r>
                        <a:rPr lang="en-US" altLang="zh-CN" sz="1400">
                          <a:latin typeface="Times" pitchFamily="-107" charset="0"/>
                        </a:rPr>
                        <a:t> years</a:t>
                      </a:r>
                      <a:endParaRPr lang="en-US" altLang="zh-CN" sz="1400">
                        <a:effectLst>
                          <a:outerShdw blurRad="38100" dist="38100" dir="2700000" algn="tl">
                            <a:srgbClr val="FFFFFF"/>
                          </a:outerShdw>
                        </a:effectLst>
                      </a:endParaRPr>
                    </a:p>
                  </a:txBody>
                  <a:tcPr>
                    <a:lnL w="12700">
                      <a:solidFill>
                        <a:prstClr val="black"/>
                      </a:solidFill>
                      <a:round/>
                    </a:lnL>
                    <a:lnR w="12700">
                      <a:solidFill>
                        <a:prstClr val="black"/>
                      </a:solidFill>
                      <a:round/>
                    </a:lnR>
                    <a:lnT w="12700">
                      <a:solidFill>
                        <a:prstClr val="black"/>
                      </a:solidFill>
                      <a:round/>
                    </a:lnT>
                    <a:lnB w="28575">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spcBef>
                          <a:spcPts val="300"/>
                        </a:spcBef>
                        <a:spcAft>
                          <a:spcPts val="300"/>
                        </a:spcAft>
                        <a:buClr>
                          <a:schemeClr val="hlink"/>
                        </a:buClr>
                        <a:buSzPct val="80000"/>
                        <a:buFont typeface="Wingdings" panose="05000000000000000000" pitchFamily="2" charset="2"/>
                      </a:pPr>
                      <a:r>
                        <a:rPr lang="en-US" altLang="zh-CN" sz="1400">
                          <a:latin typeface="Times" pitchFamily="-107" charset="0"/>
                        </a:rPr>
                        <a:t>6.4 </a:t>
                      </a:r>
                      <a:r>
                        <a:rPr lang="en-US" altLang="zh-CN" sz="1400">
                          <a:latin typeface="Symbol" panose="05050102010706020507" pitchFamily="18" charset="2"/>
                          <a:sym typeface="Symbol" panose="05050102010706020507" pitchFamily="18" charset="2"/>
                        </a:rPr>
                        <a:t></a:t>
                      </a:r>
                      <a:r>
                        <a:rPr lang="en-US" altLang="zh-CN" sz="1400">
                          <a:latin typeface="Times" pitchFamily="-107" charset="0"/>
                        </a:rPr>
                        <a:t> 10</a:t>
                      </a:r>
                      <a:r>
                        <a:rPr lang="en-US" altLang="zh-CN" sz="1400" baseline="30000">
                          <a:latin typeface="Times" pitchFamily="-107" charset="0"/>
                        </a:rPr>
                        <a:t>6</a:t>
                      </a:r>
                      <a:r>
                        <a:rPr lang="en-US" altLang="zh-CN" sz="1400">
                          <a:latin typeface="Times" pitchFamily="-107" charset="0"/>
                        </a:rPr>
                        <a:t> years</a:t>
                      </a:r>
                      <a:endParaRPr lang="en-US" altLang="zh-CN" sz="1400">
                        <a:effectLst>
                          <a:outerShdw blurRad="38100" dist="38100" dir="2700000" algn="tl">
                            <a:srgbClr val="FFFFFF"/>
                          </a:outerShdw>
                        </a:effectLst>
                      </a:endParaRPr>
                    </a:p>
                  </a:txBody>
                  <a:tcPr>
                    <a:lnL w="12700">
                      <a:solidFill>
                        <a:prstClr val="black"/>
                      </a:solidFill>
                      <a:round/>
                    </a:lnL>
                    <a:lnR w="28575">
                      <a:solidFill>
                        <a:prstClr val="black"/>
                      </a:solidFill>
                      <a:round/>
                    </a:lnR>
                    <a:lnT w="12700">
                      <a:solidFill>
                        <a:prstClr val="black"/>
                      </a:solidFill>
                      <a:round/>
                    </a:lnT>
                    <a:lnB w="28575">
                      <a:solidFill>
                        <a:prstClr val="black"/>
                      </a:solidFill>
                      <a:round/>
                    </a:lnB>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Classical Substitution Ciphers</a:t>
            </a:r>
            <a:endParaRPr lang="en-AU">
              <a:ea typeface="MS PGothic" panose="020B0600070205080204" pitchFamily="34" charset="-128"/>
            </a:endParaRPr>
          </a:p>
        </p:txBody>
      </p:sp>
      <p:sp>
        <p:nvSpPr>
          <p:cNvPr id="83970"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US" altLang="en-US">
                <a:ea typeface="MS PGothic" panose="020B0600070205080204" pitchFamily="34" charset="-128"/>
              </a:rPr>
              <a:t>where </a:t>
            </a:r>
            <a:r>
              <a:rPr lang="en-AU">
                <a:ea typeface="MS PGothic" panose="020B0600070205080204" pitchFamily="34" charset="-128"/>
              </a:rPr>
              <a:t>letters of plaintext are replaced by other letters or by numbers or symbols</a:t>
            </a:r>
          </a:p>
          <a:p>
            <a:pPr lvl="0" eaLnBrk="1" hangingPunct="1"/>
            <a:r>
              <a:rPr lang="en-US" altLang="en-US">
                <a:ea typeface="MS PGothic" panose="020B0600070205080204" pitchFamily="34" charset="-128"/>
              </a:rPr>
              <a:t>or if plaintext is </a:t>
            </a:r>
            <a:r>
              <a:rPr lang="en-AU">
                <a:ea typeface="MS PGothic" panose="020B0600070205080204" pitchFamily="34" charset="-128"/>
              </a:rPr>
              <a:t>viewed as a sequence of bits, then substitution involves replacing plaintext bit patterns with ciphertext bit patterns</a:t>
            </a:r>
          </a:p>
          <a:p>
            <a:pPr lvl="0" eaLnBrk="1" hangingPunct="1"/>
            <a:endParaRPr lang="en-AU">
              <a:ea typeface="MS PGothic" panose="020B0600070205080204" pitchFamily="34" charset="-128"/>
            </a:endParaRPr>
          </a:p>
          <a:p>
            <a:pPr lvl="0" eaLnBrk="1" hangingPunct="1"/>
            <a:endParaRPr lang="en-AU">
              <a:ea typeface="MS PGothic" panose="020B0600070205080204" pitchFamily="34" charset="-128"/>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Caesar Cipher</a:t>
            </a:r>
          </a:p>
        </p:txBody>
      </p:sp>
      <p:sp>
        <p:nvSpPr>
          <p:cNvPr id="8601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a:ea typeface="MS PGothic" panose="020B0600070205080204" pitchFamily="34" charset="-128"/>
              </a:rPr>
              <a:t>earliest known substitution cipher</a:t>
            </a:r>
          </a:p>
          <a:p>
            <a:pPr marL="342900" lvl="0" indent="-342900" eaLnBrk="1" hangingPunct="1">
              <a:lnSpc>
                <a:spcPct val="90000"/>
              </a:lnSpc>
            </a:pPr>
            <a:r>
              <a:rPr lang="en-AU">
                <a:ea typeface="MS PGothic" panose="020B0600070205080204" pitchFamily="34" charset="-128"/>
              </a:rPr>
              <a:t>by Julius Caesar </a:t>
            </a:r>
          </a:p>
          <a:p>
            <a:pPr marL="342900" lvl="0" indent="-342900" eaLnBrk="1" hangingPunct="1">
              <a:lnSpc>
                <a:spcPct val="90000"/>
              </a:lnSpc>
            </a:pPr>
            <a:r>
              <a:rPr lang="en-AU">
                <a:ea typeface="MS PGothic" panose="020B0600070205080204" pitchFamily="34" charset="-128"/>
              </a:rPr>
              <a:t>first attested use in military affairs</a:t>
            </a:r>
          </a:p>
          <a:p>
            <a:pPr marL="342900" lvl="0" indent="-342900" eaLnBrk="1" hangingPunct="1">
              <a:lnSpc>
                <a:spcPct val="90000"/>
              </a:lnSpc>
            </a:pPr>
            <a:r>
              <a:rPr lang="en-AU">
                <a:ea typeface="MS PGothic" panose="020B0600070205080204" pitchFamily="34" charset="-128"/>
              </a:rPr>
              <a:t>replaces each letter by 2rd letter on</a:t>
            </a:r>
          </a:p>
          <a:p>
            <a:pPr marL="342900" lvl="0" indent="-342900" eaLnBrk="1" hangingPunct="1">
              <a:lnSpc>
                <a:spcPct val="90000"/>
              </a:lnSpc>
            </a:pPr>
            <a:r>
              <a:rPr lang="en-US" altLang="en-US">
                <a:ea typeface="MS PGothic" panose="020B0600070205080204" pitchFamily="34" charset="-128"/>
              </a:rPr>
              <a:t>example:</a:t>
            </a:r>
            <a:endParaRPr lang="en-AU">
              <a:ea typeface="MS PGothic" panose="020B0600070205080204" pitchFamily="34" charset="-128"/>
            </a:endParaRPr>
          </a:p>
          <a:p>
            <a:pPr marL="742950" lvl="1" indent="-285750" eaLnBrk="1" hangingPunct="1">
              <a:lnSpc>
                <a:spcPct val="90000"/>
              </a:lnSpc>
              <a:buFont typeface="Wingdings" panose="05000000000000000000" pitchFamily="2" charset="2"/>
              <a:buNone/>
            </a:pPr>
            <a:r>
              <a:rPr lang="en-AU">
                <a:latin typeface="Courier"/>
                <a:ea typeface="MS PGothic" panose="020B0600070205080204" pitchFamily="34" charset="-128"/>
              </a:rPr>
              <a:t>meet me after the toga party</a:t>
            </a:r>
          </a:p>
          <a:p>
            <a:pPr marL="742950" lvl="1" indent="-285750" eaLnBrk="1" hangingPunct="1">
              <a:lnSpc>
                <a:spcPct val="90000"/>
              </a:lnSpc>
              <a:buFont typeface="Wingdings" panose="05000000000000000000" pitchFamily="2" charset="2"/>
              <a:buNone/>
            </a:pPr>
            <a:r>
              <a:rPr lang="en-AU">
                <a:latin typeface="Courier"/>
                <a:ea typeface="MS PGothic" panose="020B0600070205080204" pitchFamily="34" charset="-128"/>
              </a:rPr>
              <a:t>PHHW PH DIWHU WKH WRJD SDUWB</a:t>
            </a:r>
          </a:p>
          <a:p>
            <a:pPr marL="342900" lvl="0" indent="-342900" eaLnBrk="1" hangingPunct="1">
              <a:lnSpc>
                <a:spcPct val="90000"/>
              </a:lnSpc>
            </a:pPr>
            <a:endParaRPr lang="en-AU">
              <a:latin typeface="Courier New" panose="02070309020205020404"/>
              <a:ea typeface="MS PGothic" panose="020B0600070205080204" pitchFamily="34" charset="-128"/>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Caesar Cipher</a:t>
            </a:r>
          </a:p>
        </p:txBody>
      </p:sp>
      <p:sp>
        <p:nvSpPr>
          <p:cNvPr id="8806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can define transformation as:</a:t>
            </a:r>
          </a:p>
          <a:p>
            <a:pPr marL="742950" lvl="1" indent="-285750" eaLnBrk="1" hangingPunct="1">
              <a:buFont typeface="Wingdings" panose="05000000000000000000" pitchFamily="2" charset="2"/>
              <a:buNone/>
            </a:pPr>
            <a:r>
              <a:rPr lang="en-AU" sz="1800">
                <a:latin typeface="Courier"/>
                <a:ea typeface="MS PGothic" panose="020B0600070205080204" pitchFamily="34" charset="-128"/>
              </a:rPr>
              <a:t>a b c d e f g h i j k l m n o p q r s t u v w x y z</a:t>
            </a:r>
          </a:p>
          <a:p>
            <a:pPr marL="742950" lvl="1" indent="-285750" eaLnBrk="1" hangingPunct="1">
              <a:buFont typeface="Wingdings" panose="05000000000000000000" pitchFamily="2" charset="2"/>
              <a:buNone/>
            </a:pPr>
            <a:r>
              <a:rPr lang="en-AU" sz="1800">
                <a:latin typeface="Courier"/>
                <a:ea typeface="MS PGothic" panose="020B0600070205080204" pitchFamily="34" charset="-128"/>
              </a:rPr>
              <a:t>D E F G H I J K L M N O P Q R S T U V W X Y Z A B C</a:t>
            </a:r>
          </a:p>
          <a:p>
            <a:pPr marL="342900" lvl="0" indent="-342900" eaLnBrk="1" hangingPunct="1"/>
            <a:r>
              <a:rPr lang="en-US" altLang="en-US">
                <a:ea typeface="MS PGothic" panose="020B0600070205080204" pitchFamily="34" charset="-128"/>
              </a:rPr>
              <a:t>mathematically give each letter a number</a:t>
            </a:r>
          </a:p>
          <a:p>
            <a:pPr marL="742950" lvl="1" indent="-285750" eaLnBrk="1" hangingPunct="1">
              <a:buFont typeface="Wingdings" panose="05000000000000000000" pitchFamily="2" charset="2"/>
              <a:buNone/>
            </a:pPr>
            <a:r>
              <a:rPr lang="en-AU" sz="1400">
                <a:latin typeface="Courier"/>
                <a:ea typeface="MS PGothic" panose="020B0600070205080204" pitchFamily="34" charset="-128"/>
              </a:rPr>
              <a:t>a b c d e f g h i j  k  l  m  n  o  p  q  r  s  t  u  v  w  x  y  z</a:t>
            </a:r>
          </a:p>
          <a:p>
            <a:pPr marL="742950" lvl="1" indent="-285750" eaLnBrk="1" hangingPunct="1">
              <a:buFont typeface="Wingdings" panose="05000000000000000000" pitchFamily="2" charset="2"/>
              <a:buNone/>
            </a:pPr>
            <a:r>
              <a:rPr lang="en-AU" sz="1400">
                <a:latin typeface="Courier"/>
                <a:ea typeface="MS PGothic" panose="020B0600070205080204" pitchFamily="34" charset="-128"/>
              </a:rPr>
              <a:t>0 1 2 3 4 5 6 7 8 9 10 11 12 13 14 15 16 17 18 19 20 21 22 23 24 25</a:t>
            </a:r>
          </a:p>
          <a:p>
            <a:pPr marL="342900" lvl="0" indent="-342900" eaLnBrk="1" hangingPunct="1"/>
            <a:r>
              <a:rPr lang="en-US" altLang="en-US">
                <a:ea typeface="MS PGothic" panose="020B0600070205080204" pitchFamily="34" charset="-128"/>
              </a:rPr>
              <a:t>then have Caesar cipher as:</a:t>
            </a:r>
          </a:p>
          <a:p>
            <a:pPr marL="742950" lvl="1" indent="-285750" eaLnBrk="1" hangingPunct="1">
              <a:buFont typeface="Wingdings" panose="05000000000000000000" pitchFamily="2" charset="2"/>
              <a:buNone/>
            </a:pPr>
            <a:r>
              <a:rPr lang="en-AU" i="1">
                <a:ea typeface="MS PGothic" panose="020B0600070205080204" pitchFamily="34" charset="-128"/>
              </a:rPr>
              <a:t>c </a:t>
            </a:r>
            <a:r>
              <a:rPr lang="en-AU">
                <a:ea typeface="MS PGothic" panose="020B0600070205080204" pitchFamily="34" charset="-128"/>
              </a:rPr>
              <a:t>= E(k, </a:t>
            </a:r>
            <a:r>
              <a:rPr lang="en-AU" i="1">
                <a:ea typeface="MS PGothic" panose="020B0600070205080204" pitchFamily="34" charset="-128"/>
              </a:rPr>
              <a:t>p</a:t>
            </a:r>
            <a:r>
              <a:rPr lang="en-AU">
                <a:ea typeface="MS PGothic" panose="020B0600070205080204" pitchFamily="34" charset="-128"/>
              </a:rPr>
              <a:t>) = (</a:t>
            </a:r>
            <a:r>
              <a:rPr lang="en-AU" i="1">
                <a:ea typeface="MS PGothic" panose="020B0600070205080204" pitchFamily="34" charset="-128"/>
              </a:rPr>
              <a:t>p </a:t>
            </a:r>
            <a:r>
              <a:rPr lang="en-AU">
                <a:ea typeface="MS PGothic" panose="020B0600070205080204" pitchFamily="34" charset="-128"/>
              </a:rPr>
              <a:t>+ </a:t>
            </a:r>
            <a:r>
              <a:rPr lang="en-AU" i="1">
                <a:ea typeface="MS PGothic" panose="020B0600070205080204" pitchFamily="34" charset="-128"/>
              </a:rPr>
              <a:t>k</a:t>
            </a:r>
            <a:r>
              <a:rPr lang="en-AU">
                <a:ea typeface="MS PGothic" panose="020B0600070205080204" pitchFamily="34" charset="-128"/>
              </a:rPr>
              <a:t>) mod (26)</a:t>
            </a:r>
          </a:p>
          <a:p>
            <a:pPr marL="742950" lvl="1" indent="-285750" eaLnBrk="1" hangingPunct="1">
              <a:buFont typeface="Wingdings" panose="05000000000000000000" pitchFamily="2" charset="2"/>
              <a:buNone/>
            </a:pPr>
            <a:r>
              <a:rPr lang="en-AU" i="1">
                <a:ea typeface="MS PGothic" panose="020B0600070205080204" pitchFamily="34" charset="-128"/>
              </a:rPr>
              <a:t>p </a:t>
            </a:r>
            <a:r>
              <a:rPr lang="en-AU">
                <a:ea typeface="MS PGothic" panose="020B0600070205080204" pitchFamily="34" charset="-128"/>
              </a:rPr>
              <a:t>= D(k, c) = (c – </a:t>
            </a:r>
            <a:r>
              <a:rPr lang="en-AU" i="1">
                <a:ea typeface="MS PGothic" panose="020B0600070205080204" pitchFamily="34" charset="-128"/>
              </a:rPr>
              <a:t>k</a:t>
            </a:r>
            <a:r>
              <a:rPr lang="en-AU">
                <a:ea typeface="MS PGothic" panose="020B0600070205080204" pitchFamily="34" charset="-128"/>
              </a:rPr>
              <a:t>) mod (26)</a:t>
            </a:r>
            <a:endParaRPr lang="en-AU" sz="1800">
              <a:latin typeface="Courier New" panose="02070309020205020404" charset="0"/>
              <a:ea typeface="MS PGothic" panose="020B0600070205080204" pitchFamily="34" charset="-128"/>
            </a:endParaRPr>
          </a:p>
          <a:p>
            <a:pPr marL="342900" lvl="0" indent="-342900" eaLnBrk="1" hangingPunct="1"/>
            <a:endParaRPr lang="en-AU" sz="2000">
              <a:latin typeface="Courier New" panose="02070309020205020404"/>
              <a:ea typeface="MS PGothic" panose="020B0600070205080204" pitchFamily="34" charset="-128"/>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Cryptanalysis of Caesar Cipher </a:t>
            </a:r>
          </a:p>
        </p:txBody>
      </p:sp>
      <p:sp>
        <p:nvSpPr>
          <p:cNvPr id="90114" name="Rectangle 3"/>
          <p:cNvSpPr>
            <a:spLocks noGrp="1" noChangeArrowheads="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lnSpcReduction="1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n-ea"/>
                <a:cs typeface="+mn-cs"/>
              </a:rPr>
              <a:t>only have 26 possible ciphers </a:t>
            </a:r>
          </a:p>
          <a:p>
            <a:pPr marL="742950" marR="0" lvl="1" indent="-285750" algn="l" defTabSz="914400" rtl="0" eaLnBrk="1" fontAlgn="auto" latinLnBrk="0" hangingPunct="1">
              <a:lnSpc>
                <a:spcPct val="100000"/>
              </a:lnSpc>
              <a:spcBef>
                <a:spcPct val="20000"/>
              </a:spcBef>
              <a:spcAft>
                <a:spcPct val="0"/>
              </a:spcAft>
              <a:buClrTx/>
              <a:buSzTx/>
              <a:buFont typeface="Wingdings" panose="05000000000000000000" pitchFamily="2" charset="2"/>
              <a:buChar char="l"/>
              <a:defRPr/>
            </a:pP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A maps to A,B,..Z </a:t>
            </a:r>
          </a:p>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n-ea"/>
                <a:cs typeface="+mn-cs"/>
              </a:rPr>
              <a:t>could simply try each in turn </a:t>
            </a:r>
          </a:p>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n-ea"/>
                <a:cs typeface="+mn-cs"/>
              </a:rPr>
              <a:t>a </a:t>
            </a:r>
            <a:r>
              <a:rPr kumimoji="0" lang="en-AU" sz="3200" b="1" i="0" u="none" strike="noStrike" kern="1200" cap="none" spc="0" normalizeH="0" baseline="0" noProof="0">
                <a:ln>
                  <a:noFill/>
                </a:ln>
                <a:solidFill>
                  <a:schemeClr val="tx1"/>
                </a:solidFill>
                <a:effectLst/>
                <a:uLnTx/>
                <a:uFillTx/>
                <a:latin typeface="+mn-lt"/>
                <a:ea typeface="+mn-ea"/>
                <a:cs typeface="+mn-cs"/>
              </a:rPr>
              <a:t>brute force search</a:t>
            </a:r>
            <a:r>
              <a:rPr kumimoji="0" lang="en-AU" sz="3200" b="0" i="0" u="none" strike="noStrike" kern="1200" cap="none" spc="0" normalizeH="0" baseline="0" noProof="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n-ea"/>
                <a:cs typeface="+mn-cs"/>
              </a:rPr>
              <a:t>given ciphertext, just try all shifts of letters</a:t>
            </a:r>
          </a:p>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US" sz="3200" b="0" i="0" u="none" strike="noStrike" kern="1200" cap="none" spc="0" normalizeH="0" baseline="0" noProof="0">
                <a:ln>
                  <a:noFill/>
                </a:ln>
                <a:solidFill>
                  <a:schemeClr val="tx1"/>
                </a:solidFill>
                <a:effectLst/>
                <a:uLnTx/>
                <a:uFillTx/>
                <a:latin typeface="+mn-lt"/>
                <a:ea typeface="+mn-ea"/>
                <a:cs typeface="+mn-cs"/>
              </a:rPr>
              <a:t>do need to recognize when have plaintext</a:t>
            </a:r>
            <a:endParaRPr kumimoji="0" lang="en-AU"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err="1">
                <a:ln>
                  <a:noFill/>
                </a:ln>
                <a:solidFill>
                  <a:schemeClr val="tx1"/>
                </a:solidFill>
                <a:effectLst/>
                <a:uLnTx/>
                <a:uFillTx/>
                <a:latin typeface="+mn-lt"/>
                <a:ea typeface="+mn-ea"/>
                <a:cs typeface="+mn-cs"/>
              </a:rPr>
              <a:t>eg. break ciphertext "GCUA VQ </a:t>
            </a:r>
            <a:r>
              <a:rPr kumimoji="0" lang="en-AU" sz="3200" b="0" i="0" u="none" strike="noStrike" kern="1200" cap="none" spc="0" normalizeH="0" baseline="0" noProof="0">
                <a:ln>
                  <a:noFill/>
                </a:ln>
                <a:solidFill>
                  <a:schemeClr val="tx1"/>
                </a:solidFill>
                <a:effectLst/>
                <a:uLnTx/>
                <a:uFillTx/>
                <a:latin typeface="+mn-lt"/>
                <a:ea typeface="+mn-ea"/>
                <a:cs typeface="+mn-cs"/>
              </a:rPr>
              <a:t>DTGCM“</a:t>
            </a:r>
          </a:p>
          <a:p>
            <a:pPr marL="342900" marR="0" lvl="0" indent="-342900" algn="l" defTabSz="914400" rtl="0" eaLnBrk="1" fontAlgn="auto" latinLnBrk="0" hangingPunct="1">
              <a:lnSpc>
                <a:spcPct val="10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easy to break Shift = 2</a:t>
            </a:r>
            <a:endParaRPr kumimoji="0" lang="en-AU" sz="3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Test</a:t>
            </a:r>
          </a:p>
        </p:txBody>
      </p:sp>
      <p:sp>
        <p:nvSpPr>
          <p:cNvPr id="92162"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IN" altLang="en-US"/>
              <a:t>Ciphertext: </a:t>
            </a:r>
            <a:r>
              <a:rPr lang="en-IN" altLang="en-US">
                <a:latin typeface="Consolas" panose="020B0609020204030204" pitchFamily="49" charset="0"/>
              </a:rPr>
              <a:t>ZNK WAOIQ HXUCT LUD</a:t>
            </a:r>
          </a:p>
          <a:p>
            <a:pPr lvl="0" eaLnBrk="1" hangingPunct="1"/>
            <a:r>
              <a:rPr lang="en-IN" altLang="en-US"/>
              <a:t>THE QUICK BROWN FOX (6)</a:t>
            </a:r>
            <a:endParaRPr lang="en-IN" altLang="en-US">
              <a:solidFill>
                <a:srgbClr val="000000"/>
              </a:solidFill>
              <a:latin typeface="Consolas" panose="020B0609020204030204" pitchFamily="49" charset="0"/>
            </a:endParaRPr>
          </a:p>
          <a:p>
            <a:pPr lvl="0" eaLnBrk="1" hangingPunct="1"/>
            <a:endParaRPr lang="en-US" alt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Monoalphabetic Cipher</a:t>
            </a:r>
          </a:p>
        </p:txBody>
      </p:sp>
      <p:sp>
        <p:nvSpPr>
          <p:cNvPr id="93186" name="Rectangle 3"/>
          <p:cNvSpPr>
            <a:spLocks noGrp="1" noChangeArrowheads="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lnSpcReduction="10000"/>
          </a:bodyPr>
          <a:lstStyle>
            <a:defPPr/>
          </a:lstStyle>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rather than just shifting the alphabet </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could shuffle (jumble) the letters arbitrarily </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each plaintext letter maps to a different random ciphertext letter </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r>
              <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hence key is 26 letters long </a:t>
            </a:r>
            <a:endParaRPr kumimoji="0" lang="en-AU" sz="2800" b="0" i="0" u="none" strike="noStrike" kern="1200" cap="none" spc="0" normalizeH="0" baseline="0" noProof="0">
              <a:ln>
                <a:noFill/>
              </a:ln>
              <a:solidFill>
                <a:schemeClr val="tx1"/>
              </a:solidFill>
              <a:effectLst/>
              <a:uLnTx/>
              <a:uFillTx/>
              <a:latin typeface="Courier New" panose="02070309020205020404" charset="0"/>
              <a:ea typeface="MS PGothic" panose="020B0600070205080204" pitchFamily="34" charset="-128"/>
              <a:cs typeface="+mn-cs"/>
            </a:endParaRPr>
          </a:p>
          <a:p>
            <a:pPr marL="742950" marR="0" lvl="1" indent="-285750" algn="l" defTabSz="914400" rtl="0" eaLnBrk="1" fontAlgn="auto" latinLnBrk="0" hangingPunct="1">
              <a:lnSpc>
                <a:spcPct val="90000"/>
              </a:lnSpc>
              <a:spcBef>
                <a:spcPct val="20000"/>
              </a:spcBef>
              <a:spcAft>
                <a:spcPct val="0"/>
              </a:spcAft>
              <a:buClrTx/>
              <a:buSzTx/>
              <a:buFont typeface="Wingdings" panose="05000000000000000000" pitchFamily="2" charset="2"/>
              <a:buNone/>
              <a:defRPr/>
            </a:pPr>
            <a:endParaRPr kumimoji="0" lang="en-AU" sz="24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endParaRPr>
          </a:p>
          <a:p>
            <a:pPr marL="742950" marR="0" lvl="1" indent="-285750" algn="l" defTabSz="914400" rtl="0" eaLnBrk="1" fontAlgn="auto" latinLnBrk="0" hangingPunct="1">
              <a:lnSpc>
                <a:spcPct val="90000"/>
              </a:lnSpc>
              <a:spcBef>
                <a:spcPct val="20000"/>
              </a:spcBef>
              <a:spcAft>
                <a:spcPct val="0"/>
              </a:spcAft>
              <a:buClrTx/>
              <a:buSzTx/>
              <a:buFont typeface="Wingdings" panose="05000000000000000000" pitchFamily="2" charset="2"/>
              <a:buNone/>
              <a:defRPr/>
            </a:pPr>
            <a:r>
              <a:rPr kumimoji="0" lang="en-AU" sz="24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Plain:  abcdefghijklmnopqrstuvwxyz</a:t>
            </a:r>
          </a:p>
          <a:p>
            <a:pPr marL="742950" marR="0" lvl="1" indent="-285750" algn="l" defTabSz="914400" rtl="0" eaLnBrk="1" fontAlgn="auto" latinLnBrk="0" hangingPunct="1">
              <a:lnSpc>
                <a:spcPct val="90000"/>
              </a:lnSpc>
              <a:spcBef>
                <a:spcPct val="20000"/>
              </a:spcBef>
              <a:spcAft>
                <a:spcPct val="0"/>
              </a:spcAft>
              <a:buClrTx/>
              <a:buSzTx/>
              <a:buFont typeface="Wingdings" panose="05000000000000000000" pitchFamily="2" charset="2"/>
              <a:buNone/>
              <a:defRPr/>
            </a:pPr>
            <a:r>
              <a:rPr kumimoji="0" lang="en-AU" sz="24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Cipher: DKVQFIBJWPESCXHTMYAUOLRGZN</a:t>
            </a:r>
          </a:p>
          <a:p>
            <a:pPr marL="742950" marR="0" lvl="1" indent="-285750" algn="l" defTabSz="914400" rtl="0" eaLnBrk="1" fontAlgn="auto" latinLnBrk="0" hangingPunct="1">
              <a:lnSpc>
                <a:spcPct val="90000"/>
              </a:lnSpc>
              <a:spcBef>
                <a:spcPct val="20000"/>
              </a:spcBef>
              <a:spcAft>
                <a:spcPct val="0"/>
              </a:spcAft>
              <a:buClrTx/>
              <a:buSzTx/>
              <a:buFont typeface="Wingdings" panose="05000000000000000000" pitchFamily="2" charset="2"/>
              <a:buNone/>
              <a:defRPr/>
            </a:pPr>
            <a:endParaRPr kumimoji="0" lang="en-AU" sz="24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endParaRPr>
          </a:p>
          <a:p>
            <a:pPr marL="742950" marR="0" lvl="1" indent="-285750" algn="l" defTabSz="914400" rtl="0" eaLnBrk="1" fontAlgn="auto" latinLnBrk="0" hangingPunct="1">
              <a:lnSpc>
                <a:spcPct val="90000"/>
              </a:lnSpc>
              <a:spcBef>
                <a:spcPct val="20000"/>
              </a:spcBef>
              <a:spcAft>
                <a:spcPct val="0"/>
              </a:spcAft>
              <a:buClrTx/>
              <a:buSzTx/>
              <a:buFont typeface="Wingdings" panose="05000000000000000000" pitchFamily="2" charset="2"/>
              <a:buNone/>
              <a:defRPr/>
            </a:pPr>
            <a:r>
              <a:rPr kumimoji="0" lang="en-AU" sz="24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Plaintext:  ifwewishtoreplaceletters</a:t>
            </a:r>
          </a:p>
          <a:p>
            <a:pPr marL="742950" marR="0" lvl="1" indent="-285750" algn="l" defTabSz="914400" rtl="0" eaLnBrk="1" fontAlgn="auto" latinLnBrk="0" hangingPunct="1">
              <a:lnSpc>
                <a:spcPct val="90000"/>
              </a:lnSpc>
              <a:spcBef>
                <a:spcPct val="20000"/>
              </a:spcBef>
              <a:spcAft>
                <a:spcPct val="0"/>
              </a:spcAft>
              <a:buClrTx/>
              <a:buSzTx/>
              <a:buFont typeface="Wingdings" panose="05000000000000000000" pitchFamily="2" charset="2"/>
              <a:buNone/>
              <a:defRPr/>
            </a:pPr>
            <a:r>
              <a:rPr kumimoji="0" lang="en-AU" sz="24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Ciphertext: WIRFRWAJUHYFTSDVFSFUUFYA </a:t>
            </a:r>
          </a:p>
          <a:p>
            <a:pPr marL="342900" marR="0" lvl="0" indent="-342900" algn="l" defTabSz="914400" rtl="0" eaLnBrk="1" fontAlgn="auto" latinLnBrk="0" hangingPunct="1">
              <a:lnSpc>
                <a:spcPct val="90000"/>
              </a:lnSpc>
              <a:spcBef>
                <a:spcPct val="20000"/>
              </a:spcBef>
              <a:spcAft>
                <a:spcPct val="0"/>
              </a:spcAft>
              <a:buClrTx/>
              <a:buSzTx/>
              <a:buFont typeface="Arial" panose="020B0604020202020204" pitchFamily="34"/>
              <a:buChar char="•"/>
              <a:defRPr/>
            </a:pPr>
            <a:endParaRPr kumimoji="0" lang="en-AU" sz="2800" b="0" i="0" u="none" strike="noStrike" kern="1200" cap="none" spc="0" normalizeH="0" baseline="0" noProof="0">
              <a:ln>
                <a:noFill/>
              </a:ln>
              <a:solidFill>
                <a:schemeClr val="tx1"/>
              </a:solidFill>
              <a:effectLst/>
              <a:uLnTx/>
              <a:uFillTx/>
              <a:latin typeface="+mn-lt"/>
              <a:ea typeface="MS PGothic" panose="020B0600070205080204" pitchFamily="34" charset="-128"/>
              <a:cs typeface="+mn-cs"/>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Monoalphabetic Cipher Security</a:t>
            </a:r>
          </a:p>
        </p:txBody>
      </p:sp>
      <p:sp>
        <p:nvSpPr>
          <p:cNvPr id="9523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AU">
                <a:ea typeface="MS PGothic" panose="020B0600070205080204" pitchFamily="34" charset="-128"/>
              </a:rPr>
              <a:t>now have a total of 26! = 4 x 10</a:t>
            </a:r>
            <a:r>
              <a:rPr lang="en-AU" baseline="30000">
                <a:ea typeface="MS PGothic" panose="020B0600070205080204" pitchFamily="34" charset="-128"/>
              </a:rPr>
              <a:t>26</a:t>
            </a:r>
            <a:r>
              <a:rPr lang="en-AU">
                <a:ea typeface="MS PGothic" panose="020B0600070205080204" pitchFamily="34" charset="-128"/>
              </a:rPr>
              <a:t> keys </a:t>
            </a:r>
          </a:p>
          <a:p>
            <a:pPr lvl="0" eaLnBrk="1" hangingPunct="1"/>
            <a:r>
              <a:rPr lang="en-AU">
                <a:ea typeface="MS PGothic" panose="020B0600070205080204" pitchFamily="34" charset="-128"/>
              </a:rPr>
              <a:t>with so many keys, might think is secure </a:t>
            </a:r>
          </a:p>
          <a:p>
            <a:pPr lvl="0" eaLnBrk="1" hangingPunct="1"/>
            <a:r>
              <a:rPr lang="en-AU">
                <a:ea typeface="MS PGothic" panose="020B0600070205080204" pitchFamily="34" charset="-128"/>
              </a:rPr>
              <a:t>but would be </a:t>
            </a:r>
            <a:r>
              <a:rPr lang="en-AU" b="1">
                <a:ea typeface="MS PGothic" panose="020B0600070205080204" pitchFamily="34" charset="-128"/>
              </a:rPr>
              <a:t>!!!WRONG!!!</a:t>
            </a:r>
            <a:r>
              <a:rPr lang="en-AU">
                <a:ea typeface="MS PGothic" panose="020B0600070205080204" pitchFamily="34" charset="-128"/>
              </a:rPr>
              <a:t> </a:t>
            </a:r>
          </a:p>
          <a:p>
            <a:pPr lvl="0" eaLnBrk="1" hangingPunct="1"/>
            <a:r>
              <a:rPr lang="en-US" altLang="en-US">
                <a:ea typeface="MS PGothic" panose="020B0600070205080204" pitchFamily="34" charset="-128"/>
              </a:rPr>
              <a:t>problem is language characteristics</a:t>
            </a:r>
            <a:endParaRPr lang="en-AU">
              <a:ea typeface="MS PGothic" panose="020B0600070205080204" pitchFamily="34" charset="-128"/>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descr="Image result for ssl tls"/>
          <p:cNvPicPr>
            <a:picLocks noChangeAspect="1"/>
          </p:cNvPicPr>
          <p:nvPr/>
        </p:nvPicPr>
        <p:blipFill>
          <a:blip r:embed="rId2"/>
          <a:srcRect l="4717" t="6094" r="4860" b="2477"/>
          <a:stretch>
            <a:fillRect/>
          </a:stretch>
        </p:blipFill>
        <p:spPr>
          <a:xfrm>
            <a:off x="287338" y="981075"/>
            <a:ext cx="8604250" cy="5435600"/>
          </a:xfrm>
          <a:prstGeom prst="rect">
            <a:avLst/>
          </a:prstGeom>
          <a:noFill/>
          <a:ln>
            <a:noFill/>
            <a:miter lim="800000"/>
            <a:headEnd/>
            <a:tailEnd/>
          </a:ln>
        </p:spPr>
      </p:pic>
      <p:sp>
        <p:nvSpPr>
          <p:cNvPr id="12290" name="Title 1"/>
          <p:cNvSpPr>
            <a:spLocks noGrp="1"/>
          </p:cNvSpPr>
          <p:nvPr>
            <p:ph type="title"/>
          </p:nvPr>
        </p:nvSpPr>
        <p:spPr>
          <a:xfrm>
            <a:off x="357188" y="0"/>
            <a:ext cx="82296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sz="3600"/>
              <a:t>Why Security</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AU" sz="4000" b="0" i="0" u="none" strike="noStrike" kern="1200" cap="none" spc="0" normalizeH="0" baseline="0" noProof="0">
                <a:ln>
                  <a:noFill/>
                </a:ln>
                <a:solidFill>
                  <a:schemeClr val="tx1"/>
                </a:solidFill>
                <a:effectLst/>
                <a:uLnTx/>
                <a:uFillTx/>
                <a:latin typeface="+mj-lt"/>
                <a:ea typeface="+mj-ea"/>
                <a:cs typeface="+mj-cs"/>
              </a:rPr>
              <a:t>Language Redundancy and Cryptanalysis</a:t>
            </a:r>
          </a:p>
        </p:txBody>
      </p:sp>
      <p:sp>
        <p:nvSpPr>
          <p:cNvPr id="97282"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buFont typeface="Wingdings" panose="05000000000000000000" pitchFamily="2" charset="2"/>
            </a:pPr>
            <a:r>
              <a:rPr lang="en-AU" sz="2800"/>
              <a:t>human languages are </a:t>
            </a:r>
            <a:r>
              <a:rPr lang="en-AU" sz="2800" b="1"/>
              <a:t>redundant</a:t>
            </a:r>
            <a:r>
              <a:rPr lang="en-AU" sz="2800"/>
              <a:t> </a:t>
            </a:r>
          </a:p>
          <a:p>
            <a:pPr marL="342900" lvl="0" indent="-342900" eaLnBrk="1" hangingPunct="1">
              <a:buFont typeface="Wingdings" panose="05000000000000000000" pitchFamily="2" charset="2"/>
            </a:pPr>
            <a:r>
              <a:rPr lang="en-AU" sz="2800"/>
              <a:t>letters are not equally commonly used </a:t>
            </a:r>
          </a:p>
          <a:p>
            <a:pPr marL="342900" lvl="0" indent="-342900" eaLnBrk="1" hangingPunct="1">
              <a:buFont typeface="Wingdings" panose="05000000000000000000" pitchFamily="2" charset="2"/>
            </a:pPr>
            <a:r>
              <a:rPr lang="en-AU" sz="2800"/>
              <a:t>in English E is by far the most common letter </a:t>
            </a:r>
          </a:p>
          <a:p>
            <a:pPr marL="742950" lvl="1" indent="-285750" eaLnBrk="1" hangingPunct="1">
              <a:buFont typeface="Wingdings" panose="05000000000000000000" pitchFamily="2" charset="2"/>
            </a:pPr>
            <a:r>
              <a:rPr lang="en-AU" sz="2400">
                <a:ea typeface="MS PGothic" panose="020B0600070205080204" pitchFamily="34" charset="-128"/>
              </a:rPr>
              <a:t>followed by T,R,N,I,O,A,S </a:t>
            </a:r>
          </a:p>
          <a:p>
            <a:pPr marL="342900" lvl="0" indent="-342900" eaLnBrk="1" hangingPunct="1">
              <a:buFont typeface="Wingdings" panose="05000000000000000000" pitchFamily="2" charset="2"/>
            </a:pPr>
            <a:r>
              <a:rPr lang="en-AU" sz="2800"/>
              <a:t>other letters like Z,J,K,Q,X are fairly rare </a:t>
            </a:r>
          </a:p>
          <a:p>
            <a:pPr marL="342900" lvl="0" indent="-342900" eaLnBrk="1" hangingPunct="1">
              <a:buFont typeface="Wingdings" panose="05000000000000000000" pitchFamily="2" charset="2"/>
            </a:pPr>
            <a:r>
              <a:rPr lang="en-AU" sz="2800"/>
              <a:t>have tables of single, double &amp; triple letter frequencies for various languages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a:xfrm>
            <a:off x="457200" y="0"/>
            <a:ext cx="82296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English Letter Frequencies</a:t>
            </a:r>
          </a:p>
        </p:txBody>
      </p:sp>
      <p:pic>
        <p:nvPicPr>
          <p:cNvPr id="99330" name="Picture 6"/>
          <p:cNvPicPr>
            <a:picLocks noChangeAspect="1"/>
          </p:cNvPicPr>
          <p:nvPr/>
        </p:nvPicPr>
        <p:blipFill>
          <a:blip r:embed="rId3"/>
          <a:stretch>
            <a:fillRect/>
          </a:stretch>
        </p:blipFill>
        <p:spPr>
          <a:xfrm>
            <a:off x="609600" y="1143000"/>
            <a:ext cx="7759700" cy="5549900"/>
          </a:xfrm>
          <a:prstGeom prst="rect">
            <a:avLst/>
          </a:prstGeom>
          <a:noFill/>
          <a:ln>
            <a:noFill/>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Use in Cryptanalysis</a:t>
            </a:r>
          </a:p>
        </p:txBody>
      </p:sp>
      <p:sp>
        <p:nvSpPr>
          <p:cNvPr id="101378" name="Rectangle 3"/>
          <p:cNvSpPr>
            <a:spLocks noGrp="1"/>
          </p:cNvSpPr>
          <p:nvPr>
            <p:ph idx="1"/>
          </p:nvPr>
        </p:nvSpPr>
        <p:spPr>
          <a:xfrm>
            <a:off x="457200" y="1341438"/>
            <a:ext cx="8229600" cy="5040312"/>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AU" sz="2800">
                <a:ea typeface="MS PGothic" panose="020B0600070205080204" pitchFamily="34" charset="-128"/>
              </a:rPr>
              <a:t>key concept - monoalphabetic substitution ciphers do not change relative letter frequencies </a:t>
            </a:r>
          </a:p>
          <a:p>
            <a:pPr marL="342900" lvl="0" indent="-342900" eaLnBrk="1" hangingPunct="1"/>
            <a:r>
              <a:rPr lang="en-AU" sz="2800">
                <a:ea typeface="MS PGothic" panose="020B0600070205080204" pitchFamily="34" charset="-128"/>
              </a:rPr>
              <a:t>discovered by Arabian scientists in 9</a:t>
            </a:r>
            <a:r>
              <a:rPr lang="en-AU" sz="2800" baseline="30000">
                <a:ea typeface="MS PGothic" panose="020B0600070205080204" pitchFamily="34" charset="-128"/>
              </a:rPr>
              <a:t>th</a:t>
            </a:r>
            <a:r>
              <a:rPr lang="en-AU" sz="2800">
                <a:ea typeface="MS PGothic" panose="020B0600070205080204" pitchFamily="34" charset="-128"/>
              </a:rPr>
              <a:t> century</a:t>
            </a:r>
          </a:p>
          <a:p>
            <a:pPr marL="342900" lvl="0" indent="-342900" eaLnBrk="1" hangingPunct="1"/>
            <a:r>
              <a:rPr lang="en-AU" sz="2800">
                <a:ea typeface="MS PGothic" panose="020B0600070205080204" pitchFamily="34" charset="-128"/>
              </a:rPr>
              <a:t>calculate letter frequencies for ciphertext</a:t>
            </a:r>
          </a:p>
          <a:p>
            <a:pPr marL="342900" lvl="0" indent="-342900" eaLnBrk="1" hangingPunct="1"/>
            <a:r>
              <a:rPr lang="en-AU" sz="2800">
                <a:ea typeface="MS PGothic" panose="020B0600070205080204" pitchFamily="34" charset="-128"/>
              </a:rPr>
              <a:t>compare counts/plots against known values </a:t>
            </a:r>
          </a:p>
          <a:p>
            <a:pPr marL="342900" lvl="0" indent="-342900" eaLnBrk="1" hangingPunct="1"/>
            <a:r>
              <a:rPr lang="en-AU" sz="2800">
                <a:ea typeface="MS PGothic" panose="020B0600070205080204" pitchFamily="34" charset="-128"/>
              </a:rPr>
              <a:t>if caesar cipher look for common peaks/troughs </a:t>
            </a:r>
          </a:p>
          <a:p>
            <a:pPr marL="742950" lvl="1" indent="-285750" eaLnBrk="1" hangingPunct="1"/>
            <a:r>
              <a:rPr lang="en-AU" sz="2400">
                <a:ea typeface="MS PGothic" panose="020B0600070205080204" pitchFamily="34" charset="-128"/>
              </a:rPr>
              <a:t>peaks at: A-E-I triple, NO pair, RST triple</a:t>
            </a:r>
          </a:p>
          <a:p>
            <a:pPr marL="742950" lvl="1" indent="-285750" eaLnBrk="1" hangingPunct="1"/>
            <a:r>
              <a:rPr lang="en-AU" sz="2400">
                <a:ea typeface="MS PGothic" panose="020B0600070205080204" pitchFamily="34" charset="-128"/>
              </a:rPr>
              <a:t>troughs at: JK, X-Z</a:t>
            </a:r>
          </a:p>
          <a:p>
            <a:pPr marL="342900" lvl="0" indent="-342900" eaLnBrk="1" hangingPunct="1"/>
            <a:r>
              <a:rPr lang="en-US" altLang="en-US" sz="2800">
                <a:ea typeface="MS PGothic" panose="020B0600070205080204" pitchFamily="34" charset="-128"/>
              </a:rPr>
              <a:t>for </a:t>
            </a:r>
            <a:r>
              <a:rPr lang="en-AU" sz="2800">
                <a:ea typeface="MS PGothic" panose="020B0600070205080204" pitchFamily="34" charset="-128"/>
              </a:rPr>
              <a:t>monoalphabetic must identify each letter</a:t>
            </a:r>
          </a:p>
          <a:p>
            <a:pPr marL="742950" lvl="1" indent="-285750" eaLnBrk="1" hangingPunct="1"/>
            <a:r>
              <a:rPr lang="en-US" altLang="en-US" sz="2400">
                <a:ea typeface="MS PGothic" panose="020B0600070205080204" pitchFamily="34" charset="-128"/>
              </a:rPr>
              <a:t>tables of common double/triple letters help</a:t>
            </a:r>
            <a:endParaRPr lang="en-AU" sz="2400">
              <a:ea typeface="MS PGothic" panose="020B0600070205080204" pitchFamily="34" charset="-128"/>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Example Cryptanalysis</a:t>
            </a:r>
            <a:endParaRPr lang="en-AU">
              <a:ea typeface="MS PGothic" panose="020B0600070205080204" pitchFamily="34" charset="-128"/>
            </a:endParaRPr>
          </a:p>
        </p:txBody>
      </p:sp>
      <p:sp>
        <p:nvSpPr>
          <p:cNvPr id="10342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sz="2800">
                <a:ea typeface="MS PGothic" panose="020B0600070205080204" pitchFamily="34" charset="-128"/>
              </a:rPr>
              <a:t>given ciphertext:</a:t>
            </a:r>
          </a:p>
          <a:p>
            <a:pPr marL="742950" lvl="1" indent="-285750" eaLnBrk="1" hangingPunct="1">
              <a:lnSpc>
                <a:spcPct val="90000"/>
              </a:lnSpc>
              <a:buFont typeface="Wingdings" panose="05000000000000000000" pitchFamily="2" charset="2"/>
              <a:buNone/>
            </a:pPr>
            <a:r>
              <a:rPr lang="en-AU" sz="1800">
                <a:latin typeface="Courier New" panose="02070309020205020404" charset="0"/>
                <a:ea typeface="MS PGothic" panose="020B0600070205080204" pitchFamily="34" charset="-128"/>
              </a:rPr>
              <a:t>UZQSOVUOHXMOPVGPOZPEVSGZWSZOPFPESXUDBMETSXAIZ</a:t>
            </a:r>
          </a:p>
          <a:p>
            <a:pPr marL="742950" lvl="1" indent="-285750" eaLnBrk="1" hangingPunct="1">
              <a:lnSpc>
                <a:spcPct val="90000"/>
              </a:lnSpc>
              <a:buFont typeface="Wingdings" panose="05000000000000000000" pitchFamily="2" charset="2"/>
              <a:buNone/>
            </a:pPr>
            <a:r>
              <a:rPr lang="en-AU" sz="1800">
                <a:latin typeface="Courier New" panose="02070309020205020404" charset="0"/>
                <a:ea typeface="MS PGothic" panose="020B0600070205080204" pitchFamily="34" charset="-128"/>
              </a:rPr>
              <a:t>VUEPHZHMDZSHZOWSFPAPPDTSVPQUZWYMXUZUHSX</a:t>
            </a:r>
          </a:p>
          <a:p>
            <a:pPr marL="742950" lvl="1" indent="-285750" eaLnBrk="1" hangingPunct="1">
              <a:lnSpc>
                <a:spcPct val="90000"/>
              </a:lnSpc>
              <a:buFont typeface="Wingdings" panose="05000000000000000000" pitchFamily="2" charset="2"/>
              <a:buNone/>
            </a:pPr>
            <a:r>
              <a:rPr lang="en-AU" sz="1800">
                <a:latin typeface="Courier New" panose="02070309020205020404" charset="0"/>
                <a:ea typeface="MS PGothic" panose="020B0600070205080204" pitchFamily="34" charset="-128"/>
              </a:rPr>
              <a:t>EPYEPOPDZSZUFPOMBZWPFUPZHMDJUDTMOHMQ</a:t>
            </a:r>
            <a:endParaRPr lang="en-US" altLang="en-US" sz="2400">
              <a:ea typeface="MS PGothic" panose="020B0600070205080204" pitchFamily="34" charset="-128"/>
            </a:endParaRPr>
          </a:p>
          <a:p>
            <a:pPr marL="342900" lvl="0" indent="-342900" eaLnBrk="1" hangingPunct="1">
              <a:lnSpc>
                <a:spcPct val="90000"/>
              </a:lnSpc>
            </a:pPr>
            <a:r>
              <a:rPr lang="en-US" altLang="en-US" sz="2800">
                <a:ea typeface="MS PGothic" panose="020B0600070205080204" pitchFamily="34" charset="-128"/>
              </a:rPr>
              <a:t>count relative letter frequencies (see text)</a:t>
            </a:r>
          </a:p>
          <a:p>
            <a:pPr marL="342900" lvl="0" indent="-342900" eaLnBrk="1" hangingPunct="1">
              <a:lnSpc>
                <a:spcPct val="90000"/>
              </a:lnSpc>
            </a:pPr>
            <a:r>
              <a:rPr lang="en-US" altLang="en-US" sz="2800">
                <a:ea typeface="MS PGothic" panose="020B0600070205080204" pitchFamily="34" charset="-128"/>
              </a:rPr>
              <a:t>guess P &amp; Z are e and t</a:t>
            </a:r>
          </a:p>
          <a:p>
            <a:pPr marL="342900" lvl="0" indent="-342900" eaLnBrk="1" hangingPunct="1">
              <a:lnSpc>
                <a:spcPct val="90000"/>
              </a:lnSpc>
            </a:pPr>
            <a:r>
              <a:rPr lang="en-US" altLang="en-US" sz="2800">
                <a:ea typeface="MS PGothic" panose="020B0600070205080204" pitchFamily="34" charset="-128"/>
              </a:rPr>
              <a:t>guess ZW is th and hence ZWP is the</a:t>
            </a:r>
          </a:p>
          <a:p>
            <a:pPr marL="342900" lvl="0" indent="-342900" eaLnBrk="1" hangingPunct="1">
              <a:lnSpc>
                <a:spcPct val="90000"/>
              </a:lnSpc>
            </a:pPr>
            <a:r>
              <a:rPr lang="en-US" altLang="en-US" sz="2800">
                <a:ea typeface="MS PGothic" panose="020B0600070205080204" pitchFamily="34" charset="-128"/>
              </a:rPr>
              <a:t>proceeding with trial and error finally get:</a:t>
            </a:r>
          </a:p>
          <a:p>
            <a:pPr marL="742950" lvl="1" indent="-285750" eaLnBrk="1" hangingPunct="1">
              <a:lnSpc>
                <a:spcPct val="90000"/>
              </a:lnSpc>
              <a:buFont typeface="Wingdings" panose="05000000000000000000" pitchFamily="2" charset="2"/>
              <a:buNone/>
            </a:pPr>
            <a:r>
              <a:rPr lang="en-AU" sz="1800">
                <a:latin typeface="Courier New" panose="02070309020205020404" charset="0"/>
                <a:ea typeface="MS PGothic" panose="020B0600070205080204" pitchFamily="34" charset="-128"/>
              </a:rPr>
              <a:t>it was disclosed yesterday that several informal but</a:t>
            </a:r>
          </a:p>
          <a:p>
            <a:pPr marL="742950" lvl="1" indent="-285750" eaLnBrk="1" hangingPunct="1">
              <a:lnSpc>
                <a:spcPct val="90000"/>
              </a:lnSpc>
              <a:buFont typeface="Wingdings" panose="05000000000000000000" pitchFamily="2" charset="2"/>
              <a:buNone/>
            </a:pPr>
            <a:r>
              <a:rPr lang="en-AU" sz="1800">
                <a:latin typeface="Courier New" panose="02070309020205020404" charset="0"/>
                <a:ea typeface="MS PGothic" panose="020B0600070205080204" pitchFamily="34" charset="-128"/>
              </a:rPr>
              <a:t>direct contacts have been made with political</a:t>
            </a:r>
          </a:p>
          <a:p>
            <a:pPr marL="742950" lvl="1" indent="-285750" eaLnBrk="1" hangingPunct="1">
              <a:lnSpc>
                <a:spcPct val="90000"/>
              </a:lnSpc>
              <a:buFont typeface="Wingdings" panose="05000000000000000000" pitchFamily="2" charset="2"/>
              <a:buNone/>
            </a:pPr>
            <a:r>
              <a:rPr lang="en-AU" sz="1800">
                <a:latin typeface="Courier New" panose="02070309020205020404" charset="0"/>
                <a:ea typeface="MS PGothic" panose="020B0600070205080204" pitchFamily="34" charset="-128"/>
              </a:rPr>
              <a:t>representatives of the viet cong in moscow</a:t>
            </a:r>
          </a:p>
          <a:p>
            <a:pPr marL="742950" lvl="1" indent="-285750" eaLnBrk="1" hangingPunct="1">
              <a:lnSpc>
                <a:spcPct val="90000"/>
              </a:lnSpc>
              <a:buFont typeface="Wingdings" panose="05000000000000000000" pitchFamily="2" charset="2"/>
              <a:buNone/>
            </a:pPr>
            <a:endParaRPr lang="en-AU" sz="1800">
              <a:latin typeface="Courier New" panose="02070309020205020404"/>
              <a:ea typeface="MS PGothic" panose="020B0600070205080204" pitchFamily="34" charset="-128"/>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Playfair Cipher</a:t>
            </a:r>
          </a:p>
        </p:txBody>
      </p:sp>
      <p:sp>
        <p:nvSpPr>
          <p:cNvPr id="10547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buFont typeface="Wingdings" panose="05000000000000000000" pitchFamily="2" charset="2"/>
            </a:pPr>
            <a:r>
              <a:rPr lang="en-AU"/>
              <a:t>not even the large number of keys in a monoalphabetic cipher provides security </a:t>
            </a:r>
          </a:p>
          <a:p>
            <a:pPr lvl="0" eaLnBrk="1" hangingPunct="1">
              <a:buFont typeface="Wingdings" panose="05000000000000000000" pitchFamily="2" charset="2"/>
            </a:pPr>
            <a:r>
              <a:rPr lang="en-AU"/>
              <a:t>one approach to improving security was to encrypt multiple letters </a:t>
            </a:r>
          </a:p>
          <a:p>
            <a:pPr lvl="0" eaLnBrk="1" hangingPunct="1">
              <a:buFont typeface="Wingdings" panose="05000000000000000000" pitchFamily="2" charset="2"/>
            </a:pPr>
            <a:r>
              <a:rPr lang="en-AU"/>
              <a:t>the</a:t>
            </a:r>
            <a:r>
              <a:rPr lang="en-AU" b="1"/>
              <a:t> Playfair Cipher</a:t>
            </a:r>
            <a:r>
              <a:rPr lang="en-AU"/>
              <a:t> is an example </a:t>
            </a:r>
          </a:p>
          <a:p>
            <a:pPr lvl="0" eaLnBrk="1" hangingPunct="1">
              <a:buFont typeface="Wingdings" panose="05000000000000000000" pitchFamily="2" charset="2"/>
            </a:pPr>
            <a:r>
              <a:rPr lang="en-AU"/>
              <a:t>invented by Charles Wheatstone in 1854, but named after his friend Baron Playfair </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Playfair Cipher - Encrypt Plaintext</a:t>
            </a:r>
          </a:p>
        </p:txBody>
      </p:sp>
      <p:sp>
        <p:nvSpPr>
          <p:cNvPr id="107522" name="Content Placeholder 2"/>
          <p:cNvSpPr>
            <a:spLocks noGrp="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fontScale="92500" lnSpcReduction="2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Playfair, treats digrams (two letters) in the plaintext as single units and translates these units into ciphertext digrams.</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Make Pairs of letters add filler letter “</a:t>
            </a:r>
            <a:r>
              <a:rPr kumimoji="0" lang="en-IN" sz="3200" b="1" i="0" u="none" strike="noStrike" kern="1200" cap="none" spc="0" normalizeH="0" baseline="0" noProof="0">
                <a:ln>
                  <a:noFill/>
                </a:ln>
                <a:solidFill>
                  <a:schemeClr val="tx2"/>
                </a:solidFill>
                <a:effectLst/>
                <a:uLnTx/>
                <a:uFillTx/>
                <a:latin typeface="+mn-lt"/>
                <a:ea typeface="+mn-ea"/>
                <a:cs typeface="+mn-cs"/>
              </a:rPr>
              <a:t>X</a:t>
            </a:r>
            <a:r>
              <a:rPr kumimoji="0" lang="en-IN" sz="3200" b="0" i="0" u="none" strike="noStrike" kern="1200" cap="none" spc="0" normalizeH="0" baseline="0" noProof="0">
                <a:ln>
                  <a:noFill/>
                </a:ln>
                <a:solidFill>
                  <a:schemeClr val="tx1"/>
                </a:solidFill>
                <a:effectLst/>
                <a:uLnTx/>
                <a:uFillTx/>
                <a:latin typeface="+mn-lt"/>
                <a:ea typeface="+mn-ea"/>
                <a:cs typeface="+mn-cs"/>
              </a:rPr>
              <a:t>” if same letter appears in a pair.</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If there is an odd number of letters, then add uncommon letter to complete digram, a X/Z may be added to the last letter.</a:t>
            </a:r>
          </a:p>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107523" name="TextBox 4"/>
          <p:cNvSpPr/>
          <p:nvPr/>
        </p:nvSpPr>
        <p:spPr>
          <a:xfrm>
            <a:off x="571500" y="3714750"/>
            <a:ext cx="3348038" cy="461963"/>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US" altLang="en-US" sz="2400"/>
              <a:t>Plaintext= </a:t>
            </a:r>
            <a:r>
              <a:rPr lang="en-US" altLang="en-US" sz="2400">
                <a:latin typeface="Consolas" panose="020B0609020204030204" pitchFamily="49" charset="0"/>
              </a:rPr>
              <a:t>TALL TREES</a:t>
            </a:r>
            <a:endParaRPr lang="en-IN" altLang="en-US" sz="2400">
              <a:latin typeface="Consolas" panose="020B0609020204030204" pitchFamily="49" charset="0"/>
            </a:endParaRPr>
          </a:p>
        </p:txBody>
      </p:sp>
      <p:sp>
        <p:nvSpPr>
          <p:cNvPr id="107524" name="TextBox 5"/>
          <p:cNvSpPr/>
          <p:nvPr/>
        </p:nvSpPr>
        <p:spPr>
          <a:xfrm>
            <a:off x="642938" y="4071938"/>
            <a:ext cx="4286250" cy="461962"/>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US" altLang="en-US" sz="2400"/>
              <a:t>Plaintext= </a:t>
            </a:r>
            <a:r>
              <a:rPr lang="en-US" altLang="en-US" sz="2400">
                <a:latin typeface="Consolas" panose="020B0609020204030204" pitchFamily="49" charset="0"/>
              </a:rPr>
              <a:t>TA LX LT RE ES</a:t>
            </a:r>
            <a:endParaRPr lang="en-IN" altLang="en-US" sz="2400">
              <a:latin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5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p:bldP spid="1075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Playfair Cipher - Encrypt Plaintext</a:t>
            </a:r>
          </a:p>
        </p:txBody>
      </p:sp>
      <p:sp>
        <p:nvSpPr>
          <p:cNvPr id="108546"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IN" altLang="en-US"/>
              <a:t>Map each pair in key matrix</a:t>
            </a:r>
          </a:p>
        </p:txBody>
      </p:sp>
      <p:graphicFrame>
        <p:nvGraphicFramePr>
          <p:cNvPr id="108547" name="Table 6"/>
          <p:cNvGraphicFramePr>
            <a:graphicFrameLocks noGrp="1"/>
          </p:cNvGraphicFramePr>
          <p:nvPr/>
        </p:nvGraphicFramePr>
        <p:xfrm>
          <a:off x="5291138" y="1400175"/>
          <a:ext cx="3416299" cy="2606676"/>
        </p:xfrm>
        <a:graphic>
          <a:graphicData uri="http://schemas.openxmlformats.org/drawingml/2006/table">
            <a:tbl>
              <a:tblPr/>
              <a:tblGrid>
                <a:gridCol w="682625">
                  <a:extLst>
                    <a:ext uri="{9D8B030D-6E8A-4147-A177-3AD203B41FA5}">
                      <a16:colId xmlns:a16="http://schemas.microsoft.com/office/drawing/2014/main" val="20000"/>
                    </a:ext>
                  </a:extLst>
                </a:gridCol>
                <a:gridCol w="684212">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84212">
                  <a:extLst>
                    <a:ext uri="{9D8B030D-6E8A-4147-A177-3AD203B41FA5}">
                      <a16:colId xmlns:a16="http://schemas.microsoft.com/office/drawing/2014/main" val="20003"/>
                    </a:ext>
                  </a:extLst>
                </a:gridCol>
                <a:gridCol w="682625">
                  <a:extLst>
                    <a:ext uri="{9D8B030D-6E8A-4147-A177-3AD203B41FA5}">
                      <a16:colId xmlns:a16="http://schemas.microsoft.com/office/drawing/2014/main" val="20004"/>
                    </a:ext>
                  </a:extLst>
                </a:gridCol>
              </a:tblGrid>
              <a:tr h="5207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O</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C</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U</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R</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E</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0"/>
                  </a:ext>
                </a:extLst>
              </a:tr>
              <a:tr h="52228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N</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A</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B</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D</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F</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1"/>
                  </a:ext>
                </a:extLst>
              </a:tr>
              <a:tr h="522288">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G</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H</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I/J</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K</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L</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2"/>
                  </a:ext>
                </a:extLst>
              </a:tr>
              <a:tr h="5207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M</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P</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Q</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S</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T</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3"/>
                  </a:ext>
                </a:extLst>
              </a:tr>
              <a:tr h="5207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V</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W</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X</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Y</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Z</a:t>
                      </a:r>
                    </a:p>
                  </a:txBody>
                  <a:tcPr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4"/>
                  </a:ext>
                </a:extLst>
              </a:tr>
            </a:tbl>
          </a:graphicData>
        </a:graphic>
      </p:graphicFrame>
      <p:sp>
        <p:nvSpPr>
          <p:cNvPr id="108585" name="Rectangle 3"/>
          <p:cNvSpPr/>
          <p:nvPr/>
        </p:nvSpPr>
        <p:spPr>
          <a:xfrm>
            <a:off x="185738" y="4084638"/>
            <a:ext cx="8742362" cy="1938337"/>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342900" lvl="0" indent="-342900" algn="just">
              <a:buFont typeface="Wingdings" panose="05000000000000000000" pitchFamily="2" charset="2"/>
              <a:buChar char="§"/>
            </a:pPr>
            <a:r>
              <a:rPr lang="en-IN" altLang="en-US" sz="2400"/>
              <a:t>If the letters appear on the same row, replace them with the letters to their immediate right respectively, wrapping around to the left side of the row if necessary. </a:t>
            </a:r>
          </a:p>
          <a:p>
            <a:pPr marL="342900" lvl="0" indent="-342900" algn="just">
              <a:buFont typeface="Wingdings" panose="05000000000000000000" pitchFamily="2" charset="2"/>
              <a:buChar char="§"/>
            </a:pPr>
            <a:r>
              <a:rPr lang="en-IN" altLang="en-US" sz="2400"/>
              <a:t>For example, using the table above, the letter pair </a:t>
            </a:r>
            <a:r>
              <a:rPr lang="en-IN" altLang="en-US" sz="2400" b="1">
                <a:solidFill>
                  <a:schemeClr val="tx2"/>
                </a:solidFill>
              </a:rPr>
              <a:t>RE</a:t>
            </a:r>
            <a:r>
              <a:rPr lang="en-IN" altLang="en-US" sz="2400"/>
              <a:t> would be encoded as </a:t>
            </a:r>
            <a:r>
              <a:rPr lang="en-IN" altLang="en-US" sz="2400" b="1">
                <a:solidFill>
                  <a:schemeClr val="tx2"/>
                </a:solidFill>
              </a:rPr>
              <a:t>EO</a:t>
            </a:r>
            <a:r>
              <a:rPr lang="en-IN" altLang="en-US" sz="2400"/>
              <a:t>.</a:t>
            </a:r>
          </a:p>
        </p:txBody>
      </p:sp>
      <p:sp>
        <p:nvSpPr>
          <p:cNvPr id="108586" name="TextBox 7"/>
          <p:cNvSpPr/>
          <p:nvPr/>
        </p:nvSpPr>
        <p:spPr>
          <a:xfrm>
            <a:off x="714375" y="2214563"/>
            <a:ext cx="4357688" cy="461962"/>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US" altLang="en-US" sz="2400"/>
              <a:t>Plaintext= </a:t>
            </a:r>
            <a:r>
              <a:rPr lang="en-US" altLang="en-US" sz="2400">
                <a:latin typeface="Consolas" panose="020B0609020204030204" pitchFamily="49" charset="0"/>
              </a:rPr>
              <a:t>TA LX LT RE ES</a:t>
            </a:r>
            <a:endParaRPr lang="en-IN" altLang="en-US" sz="2400">
              <a:latin typeface="Consolas" panose="020B0609020204030204" pitchFamily="49" charset="0"/>
            </a:endParaRPr>
          </a:p>
        </p:txBody>
      </p:sp>
      <p:sp>
        <p:nvSpPr>
          <p:cNvPr id="108587" name="Rectangle 8"/>
          <p:cNvSpPr/>
          <p:nvPr/>
        </p:nvSpPr>
        <p:spPr>
          <a:xfrm>
            <a:off x="7343775" y="1400175"/>
            <a:ext cx="1363663" cy="515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
        <p:nvSpPr>
          <p:cNvPr id="108588" name="Rectangle 9"/>
          <p:cNvSpPr/>
          <p:nvPr/>
        </p:nvSpPr>
        <p:spPr>
          <a:xfrm>
            <a:off x="187325" y="4084638"/>
            <a:ext cx="8742363" cy="1938337"/>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342900" lvl="0" indent="-342900" algn="just">
              <a:buFont typeface="Wingdings" panose="05000000000000000000" pitchFamily="2" charset="2"/>
              <a:buChar char="§"/>
            </a:pPr>
            <a:r>
              <a:rPr lang="en-IN" altLang="en-US" sz="2400"/>
              <a:t>If the letters appear on the same column, replace them with the letters immediately below, wrapping around to the top if necessary. </a:t>
            </a:r>
          </a:p>
          <a:p>
            <a:pPr marL="342900" lvl="0" indent="-342900" algn="just">
              <a:buFont typeface="Wingdings" panose="05000000000000000000" pitchFamily="2" charset="2"/>
              <a:buChar char="§"/>
            </a:pPr>
            <a:r>
              <a:rPr lang="en-IN" altLang="en-US" sz="2400"/>
              <a:t>For example, using the table above, the letter pair </a:t>
            </a:r>
            <a:r>
              <a:rPr lang="en-IN" altLang="en-US" sz="2400" b="1">
                <a:solidFill>
                  <a:schemeClr val="tx2"/>
                </a:solidFill>
              </a:rPr>
              <a:t>LT</a:t>
            </a:r>
            <a:r>
              <a:rPr lang="en-IN" altLang="en-US" sz="2400"/>
              <a:t> would be encoded as </a:t>
            </a:r>
            <a:r>
              <a:rPr lang="en-IN" altLang="en-US" sz="2400" b="1">
                <a:solidFill>
                  <a:schemeClr val="tx2"/>
                </a:solidFill>
              </a:rPr>
              <a:t>TZ</a:t>
            </a:r>
            <a:r>
              <a:rPr lang="en-IN" altLang="en-US" sz="2400"/>
              <a:t>.</a:t>
            </a:r>
          </a:p>
        </p:txBody>
      </p:sp>
      <p:sp>
        <p:nvSpPr>
          <p:cNvPr id="108589" name="Rectangle 10"/>
          <p:cNvSpPr/>
          <p:nvPr/>
        </p:nvSpPr>
        <p:spPr>
          <a:xfrm>
            <a:off x="182563" y="4078288"/>
            <a:ext cx="8743950" cy="2308225"/>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342900" lvl="0" indent="-342900" algn="just">
              <a:buFont typeface="Wingdings" panose="05000000000000000000" pitchFamily="2" charset="2"/>
              <a:buChar char="§"/>
            </a:pPr>
            <a:r>
              <a:rPr lang="en-IN" altLang="en-US" sz="2400"/>
              <a:t>If the letters are on different rows and columns, replace them with the letters on other corner of the same row. </a:t>
            </a:r>
          </a:p>
          <a:p>
            <a:pPr marL="342900" lvl="0" indent="-342900" algn="just">
              <a:buFont typeface="Wingdings" panose="05000000000000000000" pitchFamily="2" charset="2"/>
              <a:buChar char="§"/>
            </a:pPr>
            <a:r>
              <a:rPr lang="en-IN" altLang="en-US" sz="2400"/>
              <a:t>The order is important - the first letter of the pair should be replaced first. </a:t>
            </a:r>
          </a:p>
          <a:p>
            <a:pPr marL="342900" lvl="0" indent="-342900" algn="just">
              <a:buFont typeface="Wingdings" panose="05000000000000000000" pitchFamily="2" charset="2"/>
              <a:buChar char="§"/>
            </a:pPr>
            <a:r>
              <a:rPr lang="en-IN" altLang="en-US" sz="2400"/>
              <a:t>For example, using the table above, the letter pair </a:t>
            </a:r>
            <a:r>
              <a:rPr lang="en-IN" altLang="en-US" sz="2400" b="1">
                <a:solidFill>
                  <a:schemeClr val="tx2"/>
                </a:solidFill>
              </a:rPr>
              <a:t>TA</a:t>
            </a:r>
            <a:r>
              <a:rPr lang="en-IN" altLang="en-US" sz="2400"/>
              <a:t> would be encoded as </a:t>
            </a:r>
            <a:r>
              <a:rPr lang="en-IN" altLang="en-US" sz="2400" b="1">
                <a:solidFill>
                  <a:schemeClr val="tx2"/>
                </a:solidFill>
              </a:rPr>
              <a:t>PF</a:t>
            </a:r>
            <a:r>
              <a:rPr lang="en-IN" altLang="en-US" sz="2400"/>
              <a:t>.</a:t>
            </a:r>
          </a:p>
        </p:txBody>
      </p:sp>
      <p:sp>
        <p:nvSpPr>
          <p:cNvPr id="108590" name="Rectangle 11"/>
          <p:cNvSpPr/>
          <p:nvPr/>
        </p:nvSpPr>
        <p:spPr>
          <a:xfrm>
            <a:off x="8026400" y="2446338"/>
            <a:ext cx="681038" cy="10191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
        <p:nvSpPr>
          <p:cNvPr id="108591" name="Rectangle 12"/>
          <p:cNvSpPr/>
          <p:nvPr/>
        </p:nvSpPr>
        <p:spPr>
          <a:xfrm>
            <a:off x="5976938" y="1944688"/>
            <a:ext cx="2730500" cy="15208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08592" name="Straight Arrow Connector 16"/>
          <p:cNvCxnSpPr/>
          <p:nvPr/>
        </p:nvCxnSpPr>
        <p:spPr>
          <a:xfrm flipH="1">
            <a:off x="6516688" y="3176588"/>
            <a:ext cx="1655762" cy="0"/>
          </a:xfrm>
          <a:prstGeom prst="line">
            <a:avLst/>
          </a:prstGeom>
          <a:noFill/>
          <a:ln w="28575">
            <a:solidFill>
              <a:srgbClr val="4A7EBB"/>
            </a:solidFill>
            <a:round/>
            <a:tailEnd type="triangle"/>
          </a:ln>
        </p:spPr>
      </p:cxnSp>
      <p:cxnSp>
        <p:nvCxnSpPr>
          <p:cNvPr id="108593" name="Straight Arrow Connector 18"/>
          <p:cNvCxnSpPr/>
          <p:nvPr/>
        </p:nvCxnSpPr>
        <p:spPr>
          <a:xfrm>
            <a:off x="6516688" y="2168525"/>
            <a:ext cx="16557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594" name="TextBox 20"/>
          <p:cNvSpPr/>
          <p:nvPr/>
        </p:nvSpPr>
        <p:spPr>
          <a:xfrm>
            <a:off x="500063" y="2714625"/>
            <a:ext cx="4572000" cy="461963"/>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US" altLang="en-US" sz="2400"/>
              <a:t>Ciphertext= </a:t>
            </a:r>
            <a:r>
              <a:rPr lang="en-US" altLang="en-US" sz="2400">
                <a:latin typeface="Consolas" panose="020B0609020204030204" pitchFamily="49" charset="0"/>
              </a:rPr>
              <a:t>PF IZ TZ EO RT</a:t>
            </a:r>
            <a:endParaRPr lang="en-IN" altLang="en-US" sz="2400">
              <a:latin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5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5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858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858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85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5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859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858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85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5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5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5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859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859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0859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0858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08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85" grpId="0"/>
      <p:bldP spid="108585" grpId="1"/>
      <p:bldP spid="108586" grpId="0"/>
      <p:bldP spid="108587" grpId="0" animBg="1"/>
      <p:bldP spid="108587" grpId="1" animBg="1"/>
      <p:bldP spid="108588" grpId="0"/>
      <p:bldP spid="108588" grpId="1"/>
      <p:bldP spid="108589" grpId="0"/>
      <p:bldP spid="108589" grpId="1"/>
      <p:bldP spid="108590" grpId="0" animBg="1"/>
      <p:bldP spid="108590" grpId="1" animBg="1"/>
      <p:bldP spid="108591" grpId="0" animBg="1"/>
      <p:bldP spid="108591" grpId="1" animBg="1"/>
      <p:bldP spid="10859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Playfair Cipher Examples</a:t>
            </a:r>
          </a:p>
        </p:txBody>
      </p:sp>
      <p:sp>
        <p:nvSpPr>
          <p:cNvPr id="109570"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457200" lvl="0" indent="-457200" eaLnBrk="1" hangingPunct="1">
              <a:buFont typeface="Calibri" panose="020F0502020204030204" pitchFamily="34" charset="0"/>
              <a:buAutoNum type="arabicPeriod"/>
            </a:pPr>
            <a:r>
              <a:rPr lang="en-IN" altLang="en-US" sz="2400"/>
              <a:t>Key=  “ engineering ”          Plaintext=” test this process ”</a:t>
            </a:r>
          </a:p>
          <a:p>
            <a:pPr marL="457200" lvl="0" indent="-457200" eaLnBrk="1" hangingPunct="1">
              <a:buFont typeface="Calibri" panose="020F0502020204030204" pitchFamily="34" charset="0"/>
              <a:buAutoNum type="arabicPeriod"/>
            </a:pPr>
            <a:r>
              <a:rPr lang="en-IN" altLang="en-US" sz="2400"/>
              <a:t>Key=  “ keyword ”                Plaintext=” come to the window ”</a:t>
            </a:r>
          </a:p>
          <a:p>
            <a:pPr marL="457200" lvl="0" indent="-457200" eaLnBrk="1" hangingPunct="1">
              <a:buFont typeface="Calibri" panose="020F0502020204030204" pitchFamily="34" charset="0"/>
              <a:buAutoNum type="arabicPeriod"/>
            </a:pPr>
            <a:r>
              <a:rPr lang="en-US" altLang="en-US" sz="2400"/>
              <a:t>Key=  “ moonmission ”       Plaintext=” greet ”</a:t>
            </a:r>
            <a:endParaRPr lang="en-IN" altLang="en-US" sz="2400"/>
          </a:p>
          <a:p>
            <a:pPr marL="457200" lvl="0" indent="-457200" eaLnBrk="1" hangingPunct="1">
              <a:buFont typeface="Calibri" panose="020F0502020204030204" pitchFamily="34" charset="0"/>
              <a:buAutoNum type="arabicPeriod"/>
            </a:pPr>
            <a:endParaRPr lang="en-IN" altLang="en-US"/>
          </a:p>
        </p:txBody>
      </p:sp>
      <p:graphicFrame>
        <p:nvGraphicFramePr>
          <p:cNvPr id="109571" name="Table 5"/>
          <p:cNvGraphicFramePr>
            <a:graphicFrameLocks noGrp="1"/>
          </p:cNvGraphicFramePr>
          <p:nvPr/>
        </p:nvGraphicFramePr>
        <p:xfrm>
          <a:off x="214312" y="3071812"/>
          <a:ext cx="4467226" cy="1524000"/>
        </p:xfrm>
        <a:graphic>
          <a:graphicData uri="http://schemas.openxmlformats.org/drawingml/2006/table">
            <a:tbl>
              <a:tblPr/>
              <a:tblGrid>
                <a:gridCol w="2185988">
                  <a:extLst>
                    <a:ext uri="{9D8B030D-6E8A-4147-A177-3AD203B41FA5}">
                      <a16:colId xmlns:a16="http://schemas.microsoft.com/office/drawing/2014/main" val="20000"/>
                    </a:ext>
                  </a:extLst>
                </a:gridCol>
                <a:gridCol w="2281238">
                  <a:extLst>
                    <a:ext uri="{9D8B030D-6E8A-4147-A177-3AD203B41FA5}">
                      <a16:colId xmlns:a16="http://schemas.microsoft.com/office/drawing/2014/main" val="20001"/>
                    </a:ext>
                  </a:extLst>
                </a:gridCol>
              </a:tblGrid>
              <a:tr h="15240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457200" lvl="0" indent="0" fontAlgn="base">
                        <a:spcAft>
                          <a:spcPct val="0"/>
                        </a:spcAft>
                      </a:pPr>
                      <a:r>
                        <a:rPr lang="en-US" altLang="zh-CN" sz="2000">
                          <a:solidFill>
                            <a:srgbClr val="000000"/>
                          </a:solidFill>
                          <a:latin typeface="Consolas" panose="020B0609020204030204" pitchFamily="49" charset="0"/>
                        </a:rPr>
                        <a:t>E N G I R</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A B C D F</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H K L M O</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P Q S T U</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V W X Y Z</a:t>
                      </a:r>
                      <a:endParaRPr lang="en-IN" altLang="en-US" sz="2000">
                        <a:solidFill>
                          <a:srgbClr val="000000"/>
                        </a:solidFill>
                        <a:latin typeface="Consolas" panose="020B0609020204030204" pitchFamily="49" charset="0"/>
                        <a:ea typeface="Times New Roman" panose="02020603050405020304"/>
                      </a:endParaRPr>
                    </a:p>
                  </a:txBody>
                  <a:tcPr marL="68580" marR="68580" marT="0" marB="0">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000">
                          <a:solidFill>
                            <a:srgbClr val="000000"/>
                          </a:solidFill>
                          <a:latin typeface="Calibri" panose="020F0502020204030204" pitchFamily="34" charset="0"/>
                        </a:rPr>
                        <a:t>Encrypted Message:</a:t>
                      </a:r>
                      <a:endParaRPr lang="en-IN" altLang="en-US" sz="2000">
                        <a:solidFill>
                          <a:srgbClr val="000000"/>
                        </a:solidFill>
                        <a:latin typeface="Calibri" panose="020F0502020204030204" pitchFamily="34" charset="0"/>
                      </a:endParaRPr>
                    </a:p>
                    <a:p>
                      <a:pPr lvl="0" algn="ctr" fontAlgn="base">
                        <a:spcAft>
                          <a:spcPct val="0"/>
                        </a:spcAft>
                      </a:pPr>
                      <a:r>
                        <a:rPr lang="en-US" altLang="zh-CN" sz="2000">
                          <a:solidFill>
                            <a:srgbClr val="000000"/>
                          </a:solidFill>
                          <a:latin typeface="Calibri" panose="020F0502020204030204" pitchFamily="34" charset="0"/>
                        </a:rPr>
                        <a:t>pi tu pm gt ue lf gp xg</a:t>
                      </a:r>
                      <a:endParaRPr lang="en-IN" altLang="en-US" sz="2000">
                        <a:solidFill>
                          <a:srgbClr val="000000"/>
                        </a:solidFill>
                        <a:latin typeface="Times New Roman" panose="02020603050405020304"/>
                        <a:ea typeface="Times New Roman" panose="02020603050405020304"/>
                      </a:endParaRPr>
                    </a:p>
                  </a:txBody>
                  <a:tcPr marL="0" marR="0" marT="0" marB="0">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0"/>
                  </a:ext>
                </a:extLst>
              </a:tr>
            </a:tbl>
          </a:graphicData>
        </a:graphic>
      </p:graphicFrame>
      <p:graphicFrame>
        <p:nvGraphicFramePr>
          <p:cNvPr id="109579" name="Table 7"/>
          <p:cNvGraphicFramePr>
            <a:graphicFrameLocks noGrp="1"/>
          </p:cNvGraphicFramePr>
          <p:nvPr/>
        </p:nvGraphicFramePr>
        <p:xfrm>
          <a:off x="4786312" y="3929062"/>
          <a:ext cx="4140200" cy="1524000"/>
        </p:xfrm>
        <a:graphic>
          <a:graphicData uri="http://schemas.openxmlformats.org/drawingml/2006/table">
            <a:tbl>
              <a:tblPr/>
              <a:tblGrid>
                <a:gridCol w="1871662">
                  <a:extLst>
                    <a:ext uri="{9D8B030D-6E8A-4147-A177-3AD203B41FA5}">
                      <a16:colId xmlns:a16="http://schemas.microsoft.com/office/drawing/2014/main" val="20000"/>
                    </a:ext>
                  </a:extLst>
                </a:gridCol>
                <a:gridCol w="2268538">
                  <a:extLst>
                    <a:ext uri="{9D8B030D-6E8A-4147-A177-3AD203B41FA5}">
                      <a16:colId xmlns:a16="http://schemas.microsoft.com/office/drawing/2014/main" val="20001"/>
                    </a:ext>
                  </a:extLst>
                </a:gridCol>
              </a:tblGrid>
              <a:tr h="15240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457200" lvl="0" indent="0" fontAlgn="base">
                        <a:spcAft>
                          <a:spcPct val="0"/>
                        </a:spcAft>
                      </a:pPr>
                      <a:r>
                        <a:rPr lang="en-US" altLang="zh-CN" sz="2000">
                          <a:solidFill>
                            <a:srgbClr val="000000"/>
                          </a:solidFill>
                          <a:latin typeface="Consolas" panose="020B0609020204030204" pitchFamily="49" charset="0"/>
                        </a:rPr>
                        <a:t>K E Y W O</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R D A B C</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F G H I L</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M N P Q S</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T U V X Z</a:t>
                      </a:r>
                      <a:endParaRPr lang="en-IN" altLang="en-US" sz="2000">
                        <a:solidFill>
                          <a:srgbClr val="000000"/>
                        </a:solidFill>
                        <a:latin typeface="Consolas" panose="020B0609020204030204" pitchFamily="49" charset="0"/>
                        <a:ea typeface="Times New Roman" panose="02020603050405020304"/>
                      </a:endParaRPr>
                    </a:p>
                  </a:txBody>
                  <a:tcPr marL="68580" marR="68580" marT="0" marB="0">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000">
                          <a:solidFill>
                            <a:srgbClr val="000000"/>
                          </a:solidFill>
                          <a:latin typeface="Calibri" panose="020F0502020204030204" pitchFamily="34" charset="0"/>
                        </a:rPr>
                        <a:t>Encrypted Message:</a:t>
                      </a:r>
                      <a:endParaRPr lang="en-IN" altLang="en-US" sz="2000">
                        <a:solidFill>
                          <a:srgbClr val="000000"/>
                        </a:solidFill>
                        <a:latin typeface="Calibri" panose="020F0502020204030204" pitchFamily="34" charset="0"/>
                      </a:endParaRPr>
                    </a:p>
                    <a:p>
                      <a:pPr lvl="0" algn="ctr" fontAlgn="base">
                        <a:spcAft>
                          <a:spcPct val="0"/>
                        </a:spcAft>
                      </a:pPr>
                      <a:r>
                        <a:rPr lang="en-US" altLang="zh-CN" sz="2000">
                          <a:solidFill>
                            <a:srgbClr val="000000"/>
                          </a:solidFill>
                          <a:latin typeface="Calibri" panose="020F0502020204030204" pitchFamily="34" charset="0"/>
                        </a:rPr>
                        <a:t>lc nk zk vf yo gq ce bw</a:t>
                      </a:r>
                      <a:endParaRPr lang="en-IN" altLang="en-US" sz="2000">
                        <a:solidFill>
                          <a:srgbClr val="000000"/>
                        </a:solidFill>
                        <a:latin typeface="Times New Roman" panose="02020603050405020304"/>
                        <a:ea typeface="Times New Roman" panose="02020603050405020304"/>
                      </a:endParaRPr>
                    </a:p>
                  </a:txBody>
                  <a:tcPr marL="0" marR="0" marT="0" marB="0">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0"/>
                  </a:ext>
                </a:extLst>
              </a:tr>
            </a:tbl>
          </a:graphicData>
        </a:graphic>
      </p:graphicFrame>
      <p:graphicFrame>
        <p:nvGraphicFramePr>
          <p:cNvPr id="109587" name="Table 8"/>
          <p:cNvGraphicFramePr>
            <a:graphicFrameLocks noGrp="1"/>
          </p:cNvGraphicFramePr>
          <p:nvPr/>
        </p:nvGraphicFramePr>
        <p:xfrm>
          <a:off x="285750" y="4786312"/>
          <a:ext cx="4467226" cy="1524000"/>
        </p:xfrm>
        <a:graphic>
          <a:graphicData uri="http://schemas.openxmlformats.org/drawingml/2006/table">
            <a:tbl>
              <a:tblPr/>
              <a:tblGrid>
                <a:gridCol w="2185988">
                  <a:extLst>
                    <a:ext uri="{9D8B030D-6E8A-4147-A177-3AD203B41FA5}">
                      <a16:colId xmlns:a16="http://schemas.microsoft.com/office/drawing/2014/main" val="20000"/>
                    </a:ext>
                  </a:extLst>
                </a:gridCol>
                <a:gridCol w="2281238">
                  <a:extLst>
                    <a:ext uri="{9D8B030D-6E8A-4147-A177-3AD203B41FA5}">
                      <a16:colId xmlns:a16="http://schemas.microsoft.com/office/drawing/2014/main" val="20001"/>
                    </a:ext>
                  </a:extLst>
                </a:gridCol>
              </a:tblGrid>
              <a:tr h="15240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457200" lvl="0" indent="0" fontAlgn="base">
                        <a:spcAft>
                          <a:spcPct val="0"/>
                        </a:spcAft>
                      </a:pPr>
                      <a:r>
                        <a:rPr lang="en-US" altLang="zh-CN" sz="2000">
                          <a:solidFill>
                            <a:srgbClr val="000000"/>
                          </a:solidFill>
                          <a:latin typeface="Consolas" panose="020B0609020204030204" pitchFamily="49" charset="0"/>
                        </a:rPr>
                        <a:t>M O N I S</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A B C D E</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F G H K L</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P Q R T U</a:t>
                      </a:r>
                      <a:br>
                        <a:rPr lang="en-US" altLang="zh-CN" sz="2000">
                          <a:solidFill>
                            <a:srgbClr val="000000"/>
                          </a:solidFill>
                          <a:latin typeface="Consolas" panose="020B0609020204030204" pitchFamily="49" charset="0"/>
                        </a:rPr>
                      </a:br>
                      <a:r>
                        <a:rPr lang="en-US" altLang="zh-CN" sz="2000">
                          <a:solidFill>
                            <a:srgbClr val="000000"/>
                          </a:solidFill>
                          <a:latin typeface="Consolas" panose="020B0609020204030204" pitchFamily="49" charset="0"/>
                        </a:rPr>
                        <a:t>V W X Y Z</a:t>
                      </a:r>
                      <a:endParaRPr lang="en-IN" altLang="en-US" sz="2000">
                        <a:solidFill>
                          <a:srgbClr val="000000"/>
                        </a:solidFill>
                        <a:latin typeface="Consolas" panose="020B0609020204030204" pitchFamily="49" charset="0"/>
                        <a:ea typeface="Times New Roman" panose="02020603050405020304"/>
                      </a:endParaRPr>
                    </a:p>
                  </a:txBody>
                  <a:tcPr marL="68580" marR="68580" marT="0" marB="0">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000">
                          <a:solidFill>
                            <a:srgbClr val="000000"/>
                          </a:solidFill>
                          <a:latin typeface="Calibri" panose="020F0502020204030204" pitchFamily="34" charset="0"/>
                        </a:rPr>
                        <a:t>Encrypted Message:</a:t>
                      </a:r>
                      <a:endParaRPr lang="en-IN" altLang="en-US" sz="2000">
                        <a:solidFill>
                          <a:srgbClr val="000000"/>
                        </a:solidFill>
                        <a:latin typeface="Calibri" panose="020F0502020204030204" pitchFamily="34" charset="0"/>
                      </a:endParaRPr>
                    </a:p>
                    <a:p>
                      <a:pPr lvl="0" algn="ctr" fontAlgn="base">
                        <a:spcAft>
                          <a:spcPct val="0"/>
                        </a:spcAft>
                      </a:pPr>
                      <a:r>
                        <a:rPr lang="en-US" altLang="zh-CN" sz="2000">
                          <a:solidFill>
                            <a:srgbClr val="000000"/>
                          </a:solidFill>
                          <a:latin typeface="Calibri" panose="020F0502020204030204" pitchFamily="34" charset="0"/>
                        </a:rPr>
                        <a:t>hq cz du</a:t>
                      </a:r>
                      <a:endParaRPr lang="en-IN" altLang="en-US" sz="2000">
                        <a:solidFill>
                          <a:srgbClr val="000000"/>
                        </a:solidFill>
                        <a:latin typeface="Times New Roman" panose="02020603050405020304"/>
                        <a:ea typeface="Times New Roman" panose="02020603050405020304"/>
                      </a:endParaRPr>
                    </a:p>
                  </a:txBody>
                  <a:tcPr marL="0" marR="0" marT="0" marB="0">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extLst>
                  <a:ext uri="{0D108BD9-81ED-4DB2-BD59-A6C34878D82A}">
                    <a16:rowId xmlns:a16="http://schemas.microsoft.com/office/drawing/2014/main" val="10000"/>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Security of Playfair Cipher</a:t>
            </a:r>
          </a:p>
        </p:txBody>
      </p:sp>
      <p:sp>
        <p:nvSpPr>
          <p:cNvPr id="11059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buFont typeface="Wingdings" panose="05000000000000000000" pitchFamily="2" charset="2"/>
            </a:pPr>
            <a:r>
              <a:rPr lang="en-AU" sz="2800"/>
              <a:t>security much improved over monoalphabetic</a:t>
            </a:r>
          </a:p>
          <a:p>
            <a:pPr marL="342900" lvl="0" indent="-342900" eaLnBrk="1" hangingPunct="1">
              <a:lnSpc>
                <a:spcPct val="90000"/>
              </a:lnSpc>
              <a:buFont typeface="Wingdings" panose="05000000000000000000" pitchFamily="2" charset="2"/>
            </a:pPr>
            <a:r>
              <a:rPr lang="en-AU" sz="2800"/>
              <a:t>since have 26 x 26 = 676 digrams </a:t>
            </a:r>
          </a:p>
          <a:p>
            <a:pPr marL="342900" lvl="0" indent="-342900" eaLnBrk="1" hangingPunct="1">
              <a:lnSpc>
                <a:spcPct val="90000"/>
              </a:lnSpc>
              <a:buFont typeface="Wingdings" panose="05000000000000000000" pitchFamily="2" charset="2"/>
            </a:pPr>
            <a:r>
              <a:rPr lang="en-AU" sz="2800"/>
              <a:t>would need a 676 entry frequency table to analyse (verses 26 for a monoalphabetic) </a:t>
            </a:r>
          </a:p>
          <a:p>
            <a:pPr marL="342900" lvl="0" indent="-342900" eaLnBrk="1" hangingPunct="1">
              <a:lnSpc>
                <a:spcPct val="90000"/>
              </a:lnSpc>
              <a:buFont typeface="Wingdings" panose="05000000000000000000" pitchFamily="2" charset="2"/>
            </a:pPr>
            <a:r>
              <a:rPr lang="en-AU" sz="2800"/>
              <a:t>and correspondingly more ciphertext </a:t>
            </a:r>
          </a:p>
          <a:p>
            <a:pPr marL="342900" lvl="0" indent="-342900" eaLnBrk="1" hangingPunct="1">
              <a:lnSpc>
                <a:spcPct val="90000"/>
              </a:lnSpc>
              <a:buFont typeface="Wingdings" panose="05000000000000000000" pitchFamily="2" charset="2"/>
            </a:pPr>
            <a:r>
              <a:rPr lang="en-AU" sz="2800"/>
              <a:t>was widely used for many years</a:t>
            </a:r>
          </a:p>
          <a:p>
            <a:pPr marL="742950" lvl="1" indent="-285750" eaLnBrk="1" hangingPunct="1">
              <a:lnSpc>
                <a:spcPct val="90000"/>
              </a:lnSpc>
              <a:buFont typeface="Wingdings" panose="05000000000000000000" pitchFamily="2" charset="2"/>
            </a:pPr>
            <a:r>
              <a:rPr lang="en-AU" sz="2400">
                <a:ea typeface="MS PGothic" panose="020B0600070205080204" pitchFamily="34" charset="-128"/>
              </a:rPr>
              <a:t>eg. by US &amp; British military in WW1</a:t>
            </a:r>
          </a:p>
          <a:p>
            <a:pPr marL="342900" lvl="0" indent="-342900" eaLnBrk="1" hangingPunct="1">
              <a:lnSpc>
                <a:spcPct val="90000"/>
              </a:lnSpc>
              <a:buFont typeface="Wingdings" panose="05000000000000000000" pitchFamily="2" charset="2"/>
            </a:pPr>
            <a:r>
              <a:rPr lang="en-AU" sz="2800"/>
              <a:t>it </a:t>
            </a:r>
            <a:r>
              <a:rPr lang="en-AU" sz="2800" b="1"/>
              <a:t>can</a:t>
            </a:r>
            <a:r>
              <a:rPr lang="en-AU" sz="2800"/>
              <a:t> be broken, given a few hundred letters </a:t>
            </a:r>
          </a:p>
          <a:p>
            <a:pPr marL="342900" lvl="0" indent="-342900" eaLnBrk="1" hangingPunct="1">
              <a:lnSpc>
                <a:spcPct val="90000"/>
              </a:lnSpc>
              <a:buFont typeface="Wingdings" panose="05000000000000000000" pitchFamily="2" charset="2"/>
            </a:pPr>
            <a:r>
              <a:rPr lang="en-AU" sz="2800"/>
              <a:t>since still has much of plaintext structure </a:t>
            </a:r>
          </a:p>
        </p:txBody>
      </p:sp>
      <p:sp>
        <p:nvSpPr>
          <p:cNvPr id="110595" name="Rectangle 5"/>
          <p:cNvSpPr/>
          <p:nvPr/>
        </p:nvSpPr>
        <p:spPr>
          <a:xfrm>
            <a:off x="7286625" y="6411913"/>
            <a:ext cx="184150" cy="366712"/>
          </a:xfrm>
          <a:prstGeom prst="rect">
            <a:avLst/>
          </a:prstGeom>
          <a:noFill/>
          <a:ln>
            <a:noFill/>
            <a:miter lim="800000"/>
          </a:ln>
        </p:spPr>
        <p:txBody>
          <a:bodyPr wrap="none"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4) Hill Cipher</a:t>
            </a:r>
          </a:p>
        </p:txBody>
      </p:sp>
      <p:sp>
        <p:nvSpPr>
          <p:cNvPr id="112642"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IN" altLang="en-US"/>
              <a:t>Hill cipher is based on linear algebra</a:t>
            </a:r>
          </a:p>
          <a:p>
            <a:pPr marL="342900" lvl="0" indent="-342900" eaLnBrk="1" hangingPunct="1"/>
            <a:r>
              <a:rPr lang="en-IN" altLang="en-US"/>
              <a:t>Each letter is represented by numbers from 0 to 25 and calculations are done modulo 26.</a:t>
            </a:r>
          </a:p>
          <a:p>
            <a:pPr marL="342900" lvl="0" indent="-342900" algn="ctr" eaLnBrk="1" hangingPunct="1"/>
            <a:r>
              <a:rPr lang="en-IN" altLang="en-US"/>
              <a:t>Encryption and decryption can be given by the following formula:</a:t>
            </a:r>
          </a:p>
          <a:p>
            <a:pPr marL="400050" lvl="1" indent="0" eaLnBrk="1" hangingPunct="1">
              <a:buNone/>
            </a:pPr>
            <a:r>
              <a:rPr lang="en-IN" altLang="en-US" sz="2400"/>
              <a:t>Encryption:  </a:t>
            </a:r>
          </a:p>
          <a:p>
            <a:pPr marL="400050" lvl="1" indent="0" eaLnBrk="1" hangingPunct="1">
              <a:buNone/>
            </a:pPr>
            <a:endParaRPr lang="en-IN" altLang="en-US" sz="2400"/>
          </a:p>
          <a:p>
            <a:pPr marL="400050" lvl="1" indent="0" eaLnBrk="1" hangingPunct="1">
              <a:buNone/>
            </a:pPr>
            <a:r>
              <a:rPr lang="en-IN" altLang="en-US" sz="2400"/>
              <a:t>Decryption:</a:t>
            </a:r>
          </a:p>
          <a:p>
            <a:pPr marL="400050" lvl="1" indent="0" eaLnBrk="1" hangingPunct="1">
              <a:buNone/>
            </a:pPr>
            <a:endParaRPr lang="en-IN" altLang="en-US" i="1">
              <a:latin typeface="Cambria Math" panose="02040503050406030204" pitchFamily="18" charset="0"/>
            </a:endParaRPr>
          </a:p>
        </p:txBody>
      </p:sp>
      <p:sp>
        <p:nvSpPr>
          <p:cNvPr id="112643" name="Rectangle 3"/>
          <p:cNvSpPr/>
          <p:nvPr/>
        </p:nvSpPr>
        <p:spPr>
          <a:xfrm>
            <a:off x="2474913" y="4318000"/>
            <a:ext cx="31686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1"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C=PK mod 26</a:t>
            </a:r>
          </a:p>
        </p:txBody>
      </p:sp>
      <p:sp>
        <p:nvSpPr>
          <p:cNvPr id="112644" name="Rectangle 4"/>
          <p:cNvSpPr/>
          <p:nvPr/>
        </p:nvSpPr>
        <p:spPr>
          <a:xfrm>
            <a:off x="5715000" y="4357688"/>
            <a:ext cx="31686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1"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P=CK</a:t>
            </a:r>
            <a:r>
              <a:rPr kumimoji="0" lang="en-IN" sz="3200" b="0" i="0" u="none" strike="noStrike" kern="1200" cap="none" spc="0" normalizeH="0" baseline="40000" noProof="0">
                <a:ln>
                  <a:noFill/>
                </a:ln>
                <a:solidFill>
                  <a:schemeClr val="lt1"/>
                </a:solidFill>
                <a:effectLst/>
                <a:uLnTx/>
                <a:uFillTx/>
                <a:latin typeface="+mj-lt"/>
                <a:ea typeface="+mn-ea"/>
                <a:cs typeface="Courier New" panose="02070309020205020404" charset="0"/>
              </a:rPr>
              <a:t>-1</a:t>
            </a: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 mod 26</a:t>
            </a:r>
          </a:p>
        </p:txBody>
      </p:sp>
      <p:sp>
        <p:nvSpPr>
          <p:cNvPr id="112645" name="Rectangle 5"/>
          <p:cNvSpPr>
            <a:spLocks noRot="1" noChangeAspect="1" noMove="1" noEditPoints="1" noAdjustHandles="1" noTextEdit="1"/>
          </p:cNvSpPr>
          <p:nvPr/>
        </p:nvSpPr>
        <p:spPr>
          <a:xfrm>
            <a:off x="936625" y="4922838"/>
            <a:ext cx="7270750" cy="1152525"/>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0" marR="0" indent="0"/>
            <a:endParaRPr sz="1800" spc="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4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nimBg="1"/>
      <p:bldP spid="1126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Cryptography and Cryptanalysis</a:t>
            </a:r>
          </a:p>
        </p:txBody>
      </p:sp>
      <p:sp>
        <p:nvSpPr>
          <p:cNvPr id="3" name="Content Placeholder 2"/>
          <p:cNvSpPr>
            <a:spLocks noGrp="1"/>
          </p:cNvSpPr>
          <p:nvPr>
            <p:ph idx="1"/>
          </p:nvPr>
        </p:nvSpPr>
        <p:spPr/>
        <p:txBody>
          <a:bodyPr>
            <a:normAutofit/>
          </a:bodyPr>
          <a:lstStyle/>
          <a:p>
            <a:pPr>
              <a:buClr>
                <a:schemeClr val="tx1"/>
              </a:buClr>
            </a:pPr>
            <a:r>
              <a:rPr lang="en-IN" b="1" dirty="0">
                <a:solidFill>
                  <a:schemeClr val="tx2"/>
                </a:solidFill>
              </a:rPr>
              <a:t>Cryptography and Cryptanalysis</a:t>
            </a:r>
          </a:p>
          <a:p>
            <a:pPr lvl="1" algn="just">
              <a:buClr>
                <a:schemeClr val="tx1"/>
              </a:buClr>
            </a:pPr>
            <a:r>
              <a:rPr lang="en-IN" sz="2400" b="1" dirty="0">
                <a:solidFill>
                  <a:schemeClr val="tx2"/>
                </a:solidFill>
              </a:rPr>
              <a:t>Cryptography</a:t>
            </a:r>
            <a:r>
              <a:rPr lang="en-IN" sz="2400" dirty="0"/>
              <a:t> is the study of the design of techniques for ensuring the secrecy and/or authenticity of information</a:t>
            </a:r>
          </a:p>
          <a:p>
            <a:pPr lvl="1" algn="just">
              <a:buClr>
                <a:schemeClr val="tx1"/>
              </a:buClr>
            </a:pPr>
            <a:r>
              <a:rPr lang="en-IN" sz="2400" b="1" dirty="0">
                <a:solidFill>
                  <a:schemeClr val="tx2"/>
                </a:solidFill>
              </a:rPr>
              <a:t>Cryptanalysis </a:t>
            </a:r>
            <a:r>
              <a:rPr lang="en-IN" sz="2400" dirty="0"/>
              <a:t>deals with the defeating such techniques to recover information, or forging information that will be accepted as authentic </a:t>
            </a:r>
          </a:p>
          <a:p>
            <a:pPr marL="0" indent="0" algn="just">
              <a:buNone/>
            </a:pPr>
            <a:endParaRPr lang="en-IN"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Hill Cipher Encryption</a:t>
            </a:r>
          </a:p>
        </p:txBody>
      </p:sp>
      <p:sp>
        <p:nvSpPr>
          <p:cNvPr id="113666"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IN" altLang="en-US"/>
              <a:t>To encrypt a message using the Hill Cipher we must first turn our keyword and plaintext into a matrix (a 2 x 2 matrix or a 3 x 3 matrix, etc). </a:t>
            </a:r>
          </a:p>
        </p:txBody>
      </p:sp>
      <p:sp>
        <p:nvSpPr>
          <p:cNvPr id="113667" name="Rectangle 3"/>
          <p:cNvSpPr/>
          <p:nvPr/>
        </p:nvSpPr>
        <p:spPr>
          <a:xfrm>
            <a:off x="857250" y="3500438"/>
            <a:ext cx="7215188" cy="461962"/>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IN" altLang="en-US" sz="2400" b="1"/>
              <a:t>Example: Key = “HILL”, Plaintext = “EXAM”</a:t>
            </a:r>
          </a:p>
        </p:txBody>
      </p:sp>
      <p:graphicFrame>
        <p:nvGraphicFramePr>
          <p:cNvPr id="113668" name="Content Placeholder 3"/>
          <p:cNvGraphicFramePr/>
          <p:nvPr/>
        </p:nvGraphicFramePr>
        <p:xfrm>
          <a:off x="381000" y="4286250"/>
          <a:ext cx="8763004" cy="732472"/>
        </p:xfrm>
        <a:graphic>
          <a:graphicData uri="http://schemas.openxmlformats.org/drawingml/2006/table">
            <a:tbl>
              <a:tblPr/>
              <a:tblGrid>
                <a:gridCol w="674688">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674688">
                  <a:extLst>
                    <a:ext uri="{9D8B030D-6E8A-4147-A177-3AD203B41FA5}">
                      <a16:colId xmlns:a16="http://schemas.microsoft.com/office/drawing/2014/main" val="20002"/>
                    </a:ext>
                  </a:extLst>
                </a:gridCol>
                <a:gridCol w="673100">
                  <a:extLst>
                    <a:ext uri="{9D8B030D-6E8A-4147-A177-3AD203B41FA5}">
                      <a16:colId xmlns:a16="http://schemas.microsoft.com/office/drawing/2014/main" val="20003"/>
                    </a:ext>
                  </a:extLst>
                </a:gridCol>
                <a:gridCol w="674688">
                  <a:extLst>
                    <a:ext uri="{9D8B030D-6E8A-4147-A177-3AD203B41FA5}">
                      <a16:colId xmlns:a16="http://schemas.microsoft.com/office/drawing/2014/main" val="20004"/>
                    </a:ext>
                  </a:extLst>
                </a:gridCol>
                <a:gridCol w="674688">
                  <a:extLst>
                    <a:ext uri="{9D8B030D-6E8A-4147-A177-3AD203B41FA5}">
                      <a16:colId xmlns:a16="http://schemas.microsoft.com/office/drawing/2014/main" val="20005"/>
                    </a:ext>
                  </a:extLst>
                </a:gridCol>
                <a:gridCol w="673100">
                  <a:extLst>
                    <a:ext uri="{9D8B030D-6E8A-4147-A177-3AD203B41FA5}">
                      <a16:colId xmlns:a16="http://schemas.microsoft.com/office/drawing/2014/main" val="20006"/>
                    </a:ext>
                  </a:extLst>
                </a:gridCol>
                <a:gridCol w="674688">
                  <a:extLst>
                    <a:ext uri="{9D8B030D-6E8A-4147-A177-3AD203B41FA5}">
                      <a16:colId xmlns:a16="http://schemas.microsoft.com/office/drawing/2014/main" val="20007"/>
                    </a:ext>
                  </a:extLst>
                </a:gridCol>
                <a:gridCol w="674688">
                  <a:extLst>
                    <a:ext uri="{9D8B030D-6E8A-4147-A177-3AD203B41FA5}">
                      <a16:colId xmlns:a16="http://schemas.microsoft.com/office/drawing/2014/main" val="20008"/>
                    </a:ext>
                  </a:extLst>
                </a:gridCol>
                <a:gridCol w="673100">
                  <a:extLst>
                    <a:ext uri="{9D8B030D-6E8A-4147-A177-3AD203B41FA5}">
                      <a16:colId xmlns:a16="http://schemas.microsoft.com/office/drawing/2014/main" val="20009"/>
                    </a:ext>
                  </a:extLst>
                </a:gridCol>
                <a:gridCol w="674688">
                  <a:extLst>
                    <a:ext uri="{9D8B030D-6E8A-4147-A177-3AD203B41FA5}">
                      <a16:colId xmlns:a16="http://schemas.microsoft.com/office/drawing/2014/main" val="20010"/>
                    </a:ext>
                  </a:extLst>
                </a:gridCol>
                <a:gridCol w="673100">
                  <a:extLst>
                    <a:ext uri="{9D8B030D-6E8A-4147-A177-3AD203B41FA5}">
                      <a16:colId xmlns:a16="http://schemas.microsoft.com/office/drawing/2014/main" val="20011"/>
                    </a:ext>
                  </a:extLst>
                </a:gridCol>
                <a:gridCol w="674688">
                  <a:extLst>
                    <a:ext uri="{9D8B030D-6E8A-4147-A177-3AD203B41FA5}">
                      <a16:colId xmlns:a16="http://schemas.microsoft.com/office/drawing/2014/main" val="20012"/>
                    </a:ext>
                  </a:extLst>
                </a:gridCol>
              </a:tblGrid>
              <a:tr h="36512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a</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b</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c</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d</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e</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f</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g</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h</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i</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j</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k</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l</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m</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r h="366712">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0</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3</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4</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5</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6</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7</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8</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9</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10</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11</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12</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extLst>
                  <a:ext uri="{0D108BD9-81ED-4DB2-BD59-A6C34878D82A}">
                    <a16:rowId xmlns:a16="http://schemas.microsoft.com/office/drawing/2014/main" val="10001"/>
                  </a:ext>
                </a:extLst>
              </a:tr>
            </a:tbl>
          </a:graphicData>
        </a:graphic>
      </p:graphicFrame>
      <p:graphicFrame>
        <p:nvGraphicFramePr>
          <p:cNvPr id="113712" name="Content Placeholder 3"/>
          <p:cNvGraphicFramePr/>
          <p:nvPr/>
        </p:nvGraphicFramePr>
        <p:xfrm>
          <a:off x="381000" y="5214938"/>
          <a:ext cx="8763004" cy="735012"/>
        </p:xfrm>
        <a:graphic>
          <a:graphicData uri="http://schemas.openxmlformats.org/drawingml/2006/table">
            <a:tbl>
              <a:tblPr/>
              <a:tblGrid>
                <a:gridCol w="674688">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674688">
                  <a:extLst>
                    <a:ext uri="{9D8B030D-6E8A-4147-A177-3AD203B41FA5}">
                      <a16:colId xmlns:a16="http://schemas.microsoft.com/office/drawing/2014/main" val="20002"/>
                    </a:ext>
                  </a:extLst>
                </a:gridCol>
                <a:gridCol w="673100">
                  <a:extLst>
                    <a:ext uri="{9D8B030D-6E8A-4147-A177-3AD203B41FA5}">
                      <a16:colId xmlns:a16="http://schemas.microsoft.com/office/drawing/2014/main" val="20003"/>
                    </a:ext>
                  </a:extLst>
                </a:gridCol>
                <a:gridCol w="674688">
                  <a:extLst>
                    <a:ext uri="{9D8B030D-6E8A-4147-A177-3AD203B41FA5}">
                      <a16:colId xmlns:a16="http://schemas.microsoft.com/office/drawing/2014/main" val="20004"/>
                    </a:ext>
                  </a:extLst>
                </a:gridCol>
                <a:gridCol w="674688">
                  <a:extLst>
                    <a:ext uri="{9D8B030D-6E8A-4147-A177-3AD203B41FA5}">
                      <a16:colId xmlns:a16="http://schemas.microsoft.com/office/drawing/2014/main" val="20005"/>
                    </a:ext>
                  </a:extLst>
                </a:gridCol>
                <a:gridCol w="673100">
                  <a:extLst>
                    <a:ext uri="{9D8B030D-6E8A-4147-A177-3AD203B41FA5}">
                      <a16:colId xmlns:a16="http://schemas.microsoft.com/office/drawing/2014/main" val="20006"/>
                    </a:ext>
                  </a:extLst>
                </a:gridCol>
                <a:gridCol w="674688">
                  <a:extLst>
                    <a:ext uri="{9D8B030D-6E8A-4147-A177-3AD203B41FA5}">
                      <a16:colId xmlns:a16="http://schemas.microsoft.com/office/drawing/2014/main" val="20007"/>
                    </a:ext>
                  </a:extLst>
                </a:gridCol>
                <a:gridCol w="674688">
                  <a:extLst>
                    <a:ext uri="{9D8B030D-6E8A-4147-A177-3AD203B41FA5}">
                      <a16:colId xmlns:a16="http://schemas.microsoft.com/office/drawing/2014/main" val="20008"/>
                    </a:ext>
                  </a:extLst>
                </a:gridCol>
                <a:gridCol w="673100">
                  <a:extLst>
                    <a:ext uri="{9D8B030D-6E8A-4147-A177-3AD203B41FA5}">
                      <a16:colId xmlns:a16="http://schemas.microsoft.com/office/drawing/2014/main" val="20009"/>
                    </a:ext>
                  </a:extLst>
                </a:gridCol>
                <a:gridCol w="674688">
                  <a:extLst>
                    <a:ext uri="{9D8B030D-6E8A-4147-A177-3AD203B41FA5}">
                      <a16:colId xmlns:a16="http://schemas.microsoft.com/office/drawing/2014/main" val="20010"/>
                    </a:ext>
                  </a:extLst>
                </a:gridCol>
                <a:gridCol w="673100">
                  <a:extLst>
                    <a:ext uri="{9D8B030D-6E8A-4147-A177-3AD203B41FA5}">
                      <a16:colId xmlns:a16="http://schemas.microsoft.com/office/drawing/2014/main" val="20011"/>
                    </a:ext>
                  </a:extLst>
                </a:gridCol>
                <a:gridCol w="674688">
                  <a:extLst>
                    <a:ext uri="{9D8B030D-6E8A-4147-A177-3AD203B41FA5}">
                      <a16:colId xmlns:a16="http://schemas.microsoft.com/office/drawing/2014/main" val="20012"/>
                    </a:ext>
                  </a:extLst>
                </a:gridCol>
              </a:tblGrid>
              <a:tr h="366712">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n</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o</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p</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q</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r</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s</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t</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u</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v</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w</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x</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y</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b="1">
                          <a:solidFill>
                            <a:srgbClr val="FFFFFF"/>
                          </a:solidFill>
                          <a:latin typeface="Calibri" panose="020F0502020204030204" pitchFamily="34" charset="0"/>
                        </a:rPr>
                        <a:t>z</a:t>
                      </a:r>
                    </a:p>
                  </a:txBody>
                  <a:tcPr marL="0" marR="0" marT="0" marB="0">
                    <a:lnL w="12700">
                      <a:solidFill>
                        <a:srgbClr val="FFFFFF"/>
                      </a:solidFill>
                      <a:miter lim="800000"/>
                    </a:lnL>
                    <a:lnR w="12700">
                      <a:solidFill>
                        <a:srgbClr val="FFFFFF"/>
                      </a:solidFill>
                      <a:miter lim="800000"/>
                    </a:lnR>
                    <a:lnT w="12700">
                      <a:solidFill>
                        <a:srgbClr val="FFFFFF"/>
                      </a:solidFill>
                      <a:miter lim="800000"/>
                    </a:lnT>
                    <a:lnB w="38100">
                      <a:solidFill>
                        <a:srgbClr val="FFFFFF"/>
                      </a:solidFill>
                      <a:miter lim="800000"/>
                    </a:lnB>
                    <a:solidFill>
                      <a:srgbClr val="4F81BD"/>
                    </a:solidFill>
                  </a:tcPr>
                </a:tc>
                <a:extLst>
                  <a:ext uri="{0D108BD9-81ED-4DB2-BD59-A6C34878D82A}">
                    <a16:rowId xmlns:a16="http://schemas.microsoft.com/office/drawing/2014/main" val="10000"/>
                  </a:ext>
                </a:extLst>
              </a:tr>
              <a:tr h="368300">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13</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14</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15</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16</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17</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18</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19</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20</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21</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22</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23</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24</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r>
                        <a:rPr lang="en-IN" altLang="en-US" sz="2400">
                          <a:solidFill>
                            <a:srgbClr val="000000"/>
                          </a:solidFill>
                          <a:latin typeface="Calibri" panose="020F0502020204030204" pitchFamily="34" charset="0"/>
                        </a:rPr>
                        <a:t>25</a:t>
                      </a:r>
                    </a:p>
                  </a:txBody>
                  <a:tcPr marL="0" marR="0" marT="0" marB="0">
                    <a:lnL w="12700">
                      <a:solidFill>
                        <a:srgbClr val="FFFFFF"/>
                      </a:solidFill>
                      <a:miter lim="800000"/>
                    </a:lnL>
                    <a:lnR w="12700">
                      <a:solidFill>
                        <a:srgbClr val="FFFFFF"/>
                      </a:solidFill>
                      <a:miter lim="800000"/>
                    </a:lnR>
                    <a:lnT w="38100">
                      <a:solidFill>
                        <a:srgbClr val="FFFFFF"/>
                      </a:solidFill>
                      <a:miter lim="800000"/>
                    </a:lnT>
                    <a:lnB w="12700">
                      <a:solidFill>
                        <a:srgbClr val="FFFFFF"/>
                      </a:solidFill>
                      <a:miter lim="800000"/>
                    </a:lnB>
                    <a:solidFill>
                      <a:srgbClr val="D0D8E8"/>
                    </a:solidFill>
                  </a:tcPr>
                </a:tc>
                <a:extLst>
                  <a:ext uri="{0D108BD9-81ED-4DB2-BD59-A6C34878D82A}">
                    <a16:rowId xmlns:a16="http://schemas.microsoft.com/office/drawing/2014/main" val="10001"/>
                  </a:ext>
                </a:extLst>
              </a:tr>
            </a:tbl>
          </a:graphicData>
        </a:graphic>
      </p:graphicFrame>
      <p:pic>
        <p:nvPicPr>
          <p:cNvPr id="113756" name="Picture 2"/>
          <p:cNvPicPr>
            <a:picLocks noChangeAspect="1"/>
          </p:cNvPicPr>
          <p:nvPr/>
        </p:nvPicPr>
        <p:blipFill>
          <a:blip r:embed="rId3"/>
          <a:stretch>
            <a:fillRect/>
          </a:stretch>
        </p:blipFill>
        <p:spPr>
          <a:xfrm>
            <a:off x="4786313" y="6188075"/>
            <a:ext cx="4130675" cy="669925"/>
          </a:xfrm>
          <a:prstGeom prst="rect">
            <a:avLst/>
          </a:prstGeom>
          <a:noFill/>
          <a:ln>
            <a:noFill/>
            <a:miter lim="800000"/>
            <a:headEnd/>
            <a:tailEnd/>
          </a:ln>
        </p:spPr>
      </p:pic>
      <p:pic>
        <p:nvPicPr>
          <p:cNvPr id="113757" name="Picture 3"/>
          <p:cNvPicPr>
            <a:picLocks noChangeAspect="1"/>
          </p:cNvPicPr>
          <p:nvPr/>
        </p:nvPicPr>
        <p:blipFill>
          <a:blip r:embed="rId4"/>
          <a:stretch>
            <a:fillRect/>
          </a:stretch>
        </p:blipFill>
        <p:spPr>
          <a:xfrm>
            <a:off x="285750" y="6000750"/>
            <a:ext cx="3946525" cy="669925"/>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6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Hill Cipher Encryption (Cont…)</a:t>
            </a:r>
          </a:p>
        </p:txBody>
      </p:sp>
      <p:sp>
        <p:nvSpPr>
          <p:cNvPr id="115714" name="Rectangle 3"/>
          <p:cNvSpPr/>
          <p:nvPr/>
        </p:nvSpPr>
        <p:spPr>
          <a:xfrm>
            <a:off x="2987675" y="1781175"/>
            <a:ext cx="27368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1"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C=PK mod 26</a:t>
            </a:r>
          </a:p>
        </p:txBody>
      </p:sp>
      <p:sp>
        <p:nvSpPr>
          <p:cNvPr id="115715" name="TextBox 4"/>
          <p:cNvSpPr>
            <a:spLocks noRot="1" noChangeAspect="1" noMove="1" noEditPoints="1" noAdjustHandles="1" noTextEdit="1"/>
          </p:cNvSpPr>
          <p:nvPr/>
        </p:nvSpPr>
        <p:spPr>
          <a:xfrm>
            <a:off x="428625" y="2438400"/>
            <a:ext cx="2055813" cy="652463"/>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5716" name="TextBox 5"/>
          <p:cNvSpPr txBox="1">
            <a:spLocks noRot="1" noChangeAspect="1" noMove="1" noResize="1" noEditPoints="1" noAdjustHandles="1" noChangeArrowheads="1" noChangeShapeType="1" noTextEdit="1"/>
          </p:cNvSpPr>
          <p:nvPr/>
        </p:nvSpPr>
        <p:spPr>
          <a:xfrm>
            <a:off x="429264" y="3271905"/>
            <a:ext cx="2654573" cy="369332"/>
          </a:xfrm>
          <a:prstGeom prst="rect">
            <a:avLst/>
          </a:prstGeom>
          <a:blipFill>
            <a:blip r:embed="rId3"/>
            <a:stretch>
              <a:fillRect l="-3409" t="-21875" r="-5909" b="-43750"/>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17" name="TextBox 7"/>
          <p:cNvSpPr txBox="1">
            <a:spLocks noRot="1" noChangeAspect="1" noMove="1" noResize="1" noEditPoints="1" noAdjustHandles="1" noChangeArrowheads="1" noChangeShapeType="1" noTextEdit="1"/>
          </p:cNvSpPr>
          <p:nvPr/>
        </p:nvSpPr>
        <p:spPr>
          <a:xfrm>
            <a:off x="429264" y="3842032"/>
            <a:ext cx="2994409" cy="369332"/>
          </a:xfrm>
          <a:prstGeom prst="rect">
            <a:avLst/>
          </a:prstGeom>
          <a:blipFill>
            <a:blip r:embed="rId4"/>
            <a:stretch>
              <a:fillRect l="-3024" t="-20000" r="-4839" b="-43077"/>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18" name="TextBox 10"/>
          <p:cNvSpPr txBox="1">
            <a:spLocks noRot="1" noChangeAspect="1" noMove="1" noResize="1" noEditPoints="1" noAdjustHandles="1" noChangeArrowheads="1" noChangeShapeType="1" noTextEdit="1"/>
          </p:cNvSpPr>
          <p:nvPr/>
        </p:nvSpPr>
        <p:spPr>
          <a:xfrm>
            <a:off x="188224" y="995464"/>
            <a:ext cx="4218334" cy="653128"/>
          </a:xfrm>
          <a:prstGeom prst="rect">
            <a:avLst/>
          </a:prstGeom>
          <a:blipFill>
            <a:blip r:embed="rId5"/>
            <a:stretch>
              <a:fillRect b="-7477"/>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19" name="TextBox 11"/>
          <p:cNvSpPr>
            <a:spLocks noRot="1" noChangeAspect="1" noMove="1" noEditPoints="1" noAdjustHandles="1" noTextEdit="1"/>
          </p:cNvSpPr>
          <p:nvPr/>
        </p:nvSpPr>
        <p:spPr>
          <a:xfrm>
            <a:off x="5068888" y="973138"/>
            <a:ext cx="4038600" cy="654050"/>
          </a:xfrm>
          <a:prstGeom prst="rect">
            <a:avLst/>
          </a:prstGeom>
          <a:blipFill rotWithShape="1">
            <a:blip r:embed="rId6"/>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5720" name="TextBox 12"/>
          <p:cNvSpPr>
            <a:spLocks noRot="1" noChangeAspect="1" noMove="1" noEditPoints="1" noAdjustHandles="1" noTextEdit="1"/>
          </p:cNvSpPr>
          <p:nvPr/>
        </p:nvSpPr>
        <p:spPr>
          <a:xfrm>
            <a:off x="434975" y="4378325"/>
            <a:ext cx="3268663" cy="652463"/>
          </a:xfrm>
          <a:prstGeom prst="rect">
            <a:avLst/>
          </a:prstGeom>
          <a:blipFill rotWithShape="1">
            <a:blip r:embed="rId7"/>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5721" name="TextBox 13"/>
          <p:cNvSpPr txBox="1">
            <a:spLocks noRot="1" noChangeAspect="1" noMove="1" noResize="1" noEditPoints="1" noAdjustHandles="1" noChangeArrowheads="1" noChangeShapeType="1" noTextEdit="1"/>
          </p:cNvSpPr>
          <p:nvPr/>
        </p:nvSpPr>
        <p:spPr>
          <a:xfrm>
            <a:off x="429264" y="5222283"/>
            <a:ext cx="3817199" cy="653128"/>
          </a:xfrm>
          <a:prstGeom prst="rect">
            <a:avLst/>
          </a:prstGeom>
          <a:blipFill>
            <a:blip r:embed="rId8"/>
            <a:stretch>
              <a:fillRect b="-2703"/>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22" name="TextBox 14"/>
          <p:cNvSpPr>
            <a:spLocks noRot="1" noChangeAspect="1" noMove="1" noEditPoints="1" noAdjustHandles="1" noTextEdit="1"/>
          </p:cNvSpPr>
          <p:nvPr/>
        </p:nvSpPr>
        <p:spPr>
          <a:xfrm>
            <a:off x="4845050" y="2438400"/>
            <a:ext cx="2055813" cy="652463"/>
          </a:xfrm>
          <a:prstGeom prst="rect">
            <a:avLst/>
          </a:prstGeom>
          <a:blipFill rotWithShape="1">
            <a:blip r:embed="rId9"/>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5723" name="TextBox 15"/>
          <p:cNvSpPr txBox="1">
            <a:spLocks noRot="1" noChangeAspect="1" noMove="1" noResize="1" noEditPoints="1" noAdjustHandles="1" noChangeArrowheads="1" noChangeShapeType="1" noTextEdit="1"/>
          </p:cNvSpPr>
          <p:nvPr/>
        </p:nvSpPr>
        <p:spPr>
          <a:xfrm>
            <a:off x="4832120" y="3265731"/>
            <a:ext cx="2484655" cy="369332"/>
          </a:xfrm>
          <a:prstGeom prst="rect">
            <a:avLst/>
          </a:prstGeom>
          <a:blipFill>
            <a:blip r:embed="rId10"/>
            <a:stretch>
              <a:fillRect l="-3893" t="-21875" r="-6326" b="-43750"/>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24" name="TextBox 16"/>
          <p:cNvSpPr txBox="1">
            <a:spLocks noRot="1" noChangeAspect="1" noMove="1" noResize="1" noEditPoints="1" noAdjustHandles="1" noChangeArrowheads="1" noChangeShapeType="1" noTextEdit="1"/>
          </p:cNvSpPr>
          <p:nvPr/>
        </p:nvSpPr>
        <p:spPr>
          <a:xfrm>
            <a:off x="4832120" y="3847635"/>
            <a:ext cx="2994409" cy="369332"/>
          </a:xfrm>
          <a:prstGeom prst="rect">
            <a:avLst/>
          </a:prstGeom>
          <a:blipFill>
            <a:blip r:embed="rId11"/>
            <a:stretch>
              <a:fillRect l="-3232" t="-20000" r="-4848" b="-43077"/>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25" name="TextBox 17"/>
          <p:cNvSpPr>
            <a:spLocks noRot="1" noChangeAspect="1" noMove="1" noEditPoints="1" noAdjustHandles="1" noTextEdit="1"/>
          </p:cNvSpPr>
          <p:nvPr/>
        </p:nvSpPr>
        <p:spPr>
          <a:xfrm>
            <a:off x="4832350" y="4379913"/>
            <a:ext cx="3268663" cy="652462"/>
          </a:xfrm>
          <a:prstGeom prst="rect">
            <a:avLst/>
          </a:prstGeom>
          <a:blipFill rotWithShape="1">
            <a:blip r:embed="rId1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5726" name="TextBox 18"/>
          <p:cNvSpPr txBox="1">
            <a:spLocks noRot="1" noChangeAspect="1" noMove="1" noResize="1" noEditPoints="1" noAdjustHandles="1" noChangeArrowheads="1" noChangeShapeType="1" noTextEdit="1"/>
          </p:cNvSpPr>
          <p:nvPr/>
        </p:nvSpPr>
        <p:spPr>
          <a:xfrm>
            <a:off x="4832120" y="5226137"/>
            <a:ext cx="3810787" cy="653128"/>
          </a:xfrm>
          <a:prstGeom prst="rect">
            <a:avLst/>
          </a:prstGeom>
          <a:blipFill>
            <a:blip r:embed="rId13"/>
            <a:stretch>
              <a:fillRect b="-3604"/>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15727" name="Rectangle 20"/>
          <p:cNvSpPr/>
          <p:nvPr/>
        </p:nvSpPr>
        <p:spPr>
          <a:xfrm>
            <a:off x="2662238" y="6026150"/>
            <a:ext cx="3819525"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n-lt"/>
                <a:ea typeface="+mn-ea"/>
                <a:cs typeface="+mn-cs"/>
              </a:rPr>
              <a:t>Ciphertext = “ELSC”</a:t>
            </a:r>
          </a:p>
        </p:txBody>
      </p:sp>
      <p:cxnSp>
        <p:nvCxnSpPr>
          <p:cNvPr id="115728" name="Straight Connector 22"/>
          <p:cNvCxnSpPr/>
          <p:nvPr/>
        </p:nvCxnSpPr>
        <p:spPr>
          <a:xfrm flipH="1">
            <a:off x="4608513" y="2466975"/>
            <a:ext cx="0" cy="3421063"/>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7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57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57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7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7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57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7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57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57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7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5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nimBg="1"/>
      <p:bldP spid="1157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Hill Cipher Decryption</a:t>
            </a:r>
          </a:p>
        </p:txBody>
      </p:sp>
      <p:sp>
        <p:nvSpPr>
          <p:cNvPr id="116738" name="Content Placeholder 2"/>
          <p:cNvSpPr>
            <a:spLocks noGrp="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a:bodyPr>
          <a:lstStyle>
            <a:defPPr/>
          </a:lstStyle>
          <a:p>
            <a:pPr marL="0" marR="0" lvl="0" indent="0" algn="l" defTabSz="914400" rtl="0" eaLnBrk="1" fontAlgn="auto" latinLnBrk="0" hangingPunct="1">
              <a:lnSpc>
                <a:spcPct val="100000"/>
              </a:lnSpc>
              <a:spcBef>
                <a:spcPct val="20000"/>
              </a:spcBef>
              <a:spcAft>
                <a:spcPct val="0"/>
              </a:spcAft>
              <a:buClrTx/>
              <a:buSzTx/>
              <a:buFont typeface="Arial" panose="020B0604020202020204" pitchFamily="34"/>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ct val="0"/>
              </a:spcAft>
              <a:buClrTx/>
              <a:buSzTx/>
              <a:buFont typeface="Arial" panose="020B0604020202020204" pitchFamily="34"/>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ct val="0"/>
              </a:spcAft>
              <a:buClrTx/>
              <a:buSzTx/>
              <a:buFont typeface="Arial" panose="020B0604020202020204" pitchFamily="34"/>
              <a:buNone/>
              <a:defRPr/>
            </a:pPr>
            <a:r>
              <a:rPr kumimoji="0" lang="en-IN" sz="3200" b="0" i="0" u="none" strike="noStrike" kern="1200" cap="none" spc="0" normalizeH="0" baseline="0" noProof="0">
                <a:ln>
                  <a:noFill/>
                </a:ln>
                <a:solidFill>
                  <a:schemeClr val="tx1"/>
                </a:solidFill>
                <a:effectLst/>
                <a:uLnTx/>
                <a:uFillTx/>
                <a:latin typeface="+mn-lt"/>
                <a:ea typeface="+mn-ea"/>
                <a:cs typeface="+mn-cs"/>
              </a:rPr>
              <a:t>Step:1   Find Inverse of key matrix</a:t>
            </a:r>
          </a:p>
          <a:p>
            <a:pPr marL="986155" marR="0" lvl="0" indent="-986155" algn="l" defTabSz="914400" rtl="0" eaLnBrk="1" fontAlgn="auto" latinLnBrk="0" hangingPunct="1">
              <a:lnSpc>
                <a:spcPct val="100000"/>
              </a:lnSpc>
              <a:spcBef>
                <a:spcPct val="20000"/>
              </a:spcBef>
              <a:spcAft>
                <a:spcPct val="0"/>
              </a:spcAft>
              <a:buClrTx/>
              <a:buSzTx/>
              <a:buFont typeface="Arial" panose="020B0604020202020204" pitchFamily="34"/>
              <a:buNone/>
              <a:defRPr/>
            </a:pPr>
            <a:r>
              <a:rPr kumimoji="0" lang="en-IN" sz="3200" b="0" i="0" u="none" strike="noStrike" kern="1200" cap="none" spc="0" normalizeH="0" baseline="0" noProof="0">
                <a:ln>
                  <a:noFill/>
                </a:ln>
                <a:solidFill>
                  <a:schemeClr val="tx1"/>
                </a:solidFill>
                <a:effectLst/>
                <a:uLnTx/>
                <a:uFillTx/>
                <a:latin typeface="+mn-lt"/>
                <a:ea typeface="+mn-ea"/>
                <a:cs typeface="+mn-cs"/>
              </a:rPr>
              <a:t>Step:2  Multiply the Multiplicative Inverse of the Determinant by the Adjoin Matrix</a:t>
            </a:r>
          </a:p>
          <a:p>
            <a:pPr marL="986155" marR="0" lvl="0" indent="-986155" algn="l" defTabSz="914400" rtl="0" eaLnBrk="1" fontAlgn="auto" latinLnBrk="0" hangingPunct="1">
              <a:lnSpc>
                <a:spcPct val="100000"/>
              </a:lnSpc>
              <a:spcBef>
                <a:spcPct val="20000"/>
              </a:spcBef>
              <a:spcAft>
                <a:spcPct val="0"/>
              </a:spcAft>
              <a:buClrTx/>
              <a:buSzTx/>
              <a:buFont typeface="Arial" panose="020B0604020202020204" pitchFamily="34"/>
              <a:buNone/>
              <a:defRPr/>
            </a:pPr>
            <a:r>
              <a:rPr kumimoji="0" lang="en-IN" sz="3200" b="0" i="0" u="none" strike="noStrike" kern="1200" cap="none" spc="0" normalizeH="0" baseline="0" noProof="0">
                <a:ln>
                  <a:noFill/>
                </a:ln>
                <a:solidFill>
                  <a:schemeClr val="tx1"/>
                </a:solidFill>
                <a:effectLst/>
                <a:uLnTx/>
                <a:uFillTx/>
                <a:latin typeface="+mn-lt"/>
                <a:ea typeface="+mn-ea"/>
                <a:cs typeface="+mn-cs"/>
              </a:rPr>
              <a:t>Step:3  Multiply inverse key matrix with ciphertext matrix to obtain plaintext matrix</a:t>
            </a:r>
          </a:p>
        </p:txBody>
      </p:sp>
      <p:sp>
        <p:nvSpPr>
          <p:cNvPr id="116739" name="Rectangle 3"/>
          <p:cNvSpPr/>
          <p:nvPr/>
        </p:nvSpPr>
        <p:spPr>
          <a:xfrm>
            <a:off x="2643188" y="1643063"/>
            <a:ext cx="31686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1"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P=CK</a:t>
            </a:r>
            <a:r>
              <a:rPr kumimoji="0" lang="en-IN" sz="3200" b="0" i="0" u="none" strike="noStrike" kern="1200" cap="none" spc="0" normalizeH="0" baseline="40000" noProof="0">
                <a:ln>
                  <a:noFill/>
                </a:ln>
                <a:solidFill>
                  <a:schemeClr val="lt1"/>
                </a:solidFill>
                <a:effectLst/>
                <a:uLnTx/>
                <a:uFillTx/>
                <a:latin typeface="+mj-lt"/>
                <a:ea typeface="+mn-ea"/>
                <a:cs typeface="Courier New" panose="02070309020205020404" charset="0"/>
              </a:rPr>
              <a:t>-1</a:t>
            </a: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 mod 26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Step: 1 Inverse of key matrix</a:t>
            </a:r>
          </a:p>
        </p:txBody>
      </p:sp>
      <p:sp>
        <p:nvSpPr>
          <p:cNvPr id="117762" name="TextBox 5"/>
          <p:cNvSpPr/>
          <p:nvPr/>
        </p:nvSpPr>
        <p:spPr>
          <a:xfrm>
            <a:off x="395288" y="1074738"/>
            <a:ext cx="3276600" cy="461962"/>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IN" altLang="en-US" sz="2400"/>
              <a:t>2 X 2 inverse of matrix</a:t>
            </a:r>
          </a:p>
        </p:txBody>
      </p:sp>
      <p:sp>
        <p:nvSpPr>
          <p:cNvPr id="117763" name="TextBox 6"/>
          <p:cNvSpPr>
            <a:spLocks noRot="1" noChangeAspect="1" noMove="1" noEditPoints="1" noAdjustHandles="1" noTextEdit="1"/>
          </p:cNvSpPr>
          <p:nvPr/>
        </p:nvSpPr>
        <p:spPr>
          <a:xfrm>
            <a:off x="395288" y="1830388"/>
            <a:ext cx="4165600" cy="792162"/>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7764" name="TextBox 7"/>
          <p:cNvSpPr/>
          <p:nvPr/>
        </p:nvSpPr>
        <p:spPr>
          <a:xfrm>
            <a:off x="395288" y="2874963"/>
            <a:ext cx="3276600" cy="460375"/>
          </a:xfrm>
          <a:prstGeom prst="rect">
            <a:avLst/>
          </a:prstGeom>
          <a:no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IN" altLang="en-US" sz="2400"/>
              <a:t>3 X 3 inverse of matrix</a:t>
            </a:r>
          </a:p>
        </p:txBody>
      </p:sp>
      <p:sp>
        <p:nvSpPr>
          <p:cNvPr id="117765" name="TextBox 8"/>
          <p:cNvSpPr>
            <a:spLocks noRot="1" noChangeAspect="1" noMove="1" noEditPoints="1" noAdjustHandles="1" noTextEdit="1"/>
          </p:cNvSpPr>
          <p:nvPr/>
        </p:nvSpPr>
        <p:spPr>
          <a:xfrm>
            <a:off x="395288" y="3557588"/>
            <a:ext cx="4784725" cy="760412"/>
          </a:xfrm>
          <a:prstGeom prst="rect">
            <a:avLst/>
          </a:prstGeom>
          <a:blipFill rotWithShape="1">
            <a:blip r:embed="rId3"/>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7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7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P spid="11776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Step: 1 Inverse of key matrix</a:t>
            </a:r>
          </a:p>
        </p:txBody>
      </p:sp>
      <p:sp>
        <p:nvSpPr>
          <p:cNvPr id="118786" name="TextBox 10"/>
          <p:cNvSpPr>
            <a:spLocks noRot="1" noChangeAspect="1" noMove="1" noEditPoints="1" noAdjustHandles="1" noTextEdit="1"/>
          </p:cNvSpPr>
          <p:nvPr/>
        </p:nvSpPr>
        <p:spPr>
          <a:xfrm>
            <a:off x="123825" y="995363"/>
            <a:ext cx="7677150" cy="725487"/>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18787" name="Rectangle 2"/>
          <p:cNvSpPr>
            <a:spLocks noRot="1" noChangeAspect="1" noMove="1" noEditPoints="1" noAdjustHandles="1" noTextEdit="1"/>
          </p:cNvSpPr>
          <p:nvPr/>
        </p:nvSpPr>
        <p:spPr>
          <a:xfrm>
            <a:off x="133350" y="1955800"/>
            <a:ext cx="3889375" cy="795338"/>
          </a:xfrm>
          <a:prstGeom prst="rect">
            <a:avLst/>
          </a:prstGeom>
          <a:blipFill rotWithShape="1">
            <a:blip r:embed="rId3"/>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0" marR="0" indent="0"/>
            <a:endParaRPr sz="1800" spc="0"/>
          </a:p>
        </p:txBody>
      </p:sp>
      <p:sp>
        <p:nvSpPr>
          <p:cNvPr id="118788" name="TextBox 4"/>
          <p:cNvSpPr/>
          <p:nvPr/>
        </p:nvSpPr>
        <p:spPr>
          <a:xfrm>
            <a:off x="4433888" y="2786063"/>
            <a:ext cx="4710112" cy="2214562"/>
          </a:xfrm>
          <a:prstGeom prst="wedgeRoundRectCallout">
            <a:avLst>
              <a:gd name="adj1" fmla="val -122773"/>
              <a:gd name="adj2" fmla="val -52375"/>
              <a:gd name="adj3" fmla="val 16667"/>
            </a:avLst>
          </a:prstGeom>
          <a:noFill/>
          <a:ln w="28575">
            <a:solidFill>
              <a:srgbClr val="808080"/>
            </a:solidFill>
            <a:round/>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342900" marR="0" lvl="0" indent="-342900">
              <a:buClrTx/>
              <a:buFont typeface="Wingdings" panose="05000000000000000000" pitchFamily="2" charset="2"/>
              <a:buChar char="§"/>
            </a:pPr>
            <a:r>
              <a:rPr lang="en-IN" altLang="en-US" sz="2400" spc="0"/>
              <a:t>-11 mod 26 = 15</a:t>
            </a:r>
            <a:endParaRPr lang="en-IN" altLang="en-US" sz="2400"/>
          </a:p>
          <a:p>
            <a:pPr marL="342900" marR="0" lvl="0" indent="-342900">
              <a:buClrTx/>
              <a:buFont typeface="Wingdings" panose="05000000000000000000" pitchFamily="2" charset="2"/>
              <a:buChar char="§"/>
            </a:pPr>
            <a:r>
              <a:rPr lang="en-IN" altLang="en-US" sz="2400" spc="0"/>
              <a:t>Because, modulo for negative number is = N- (B%N) </a:t>
            </a:r>
            <a:endParaRPr lang="en-IN" altLang="en-US" sz="2400"/>
          </a:p>
          <a:p>
            <a:pPr marR="0" lvl="0">
              <a:buClrTx/>
              <a:buFontTx/>
            </a:pPr>
            <a:r>
              <a:rPr lang="en-IN" altLang="en-US" sz="2400" spc="0"/>
              <a:t>     = 26 – (11%26)    </a:t>
            </a:r>
            <a:endParaRPr lang="en-IN" altLang="en-US" sz="2400"/>
          </a:p>
        </p:txBody>
      </p:sp>
      <p:sp>
        <p:nvSpPr>
          <p:cNvPr id="118789" name="Rectangle 7"/>
          <p:cNvSpPr>
            <a:spLocks noRot="1" noChangeAspect="1" noMove="1" noEditPoints="1" noAdjustHandles="1" noTextEdit="1"/>
          </p:cNvSpPr>
          <p:nvPr/>
        </p:nvSpPr>
        <p:spPr>
          <a:xfrm>
            <a:off x="112713" y="3105150"/>
            <a:ext cx="3889375" cy="749300"/>
          </a:xfrm>
          <a:prstGeom prst="rect">
            <a:avLst/>
          </a:prstGeom>
          <a:blipFill rotWithShape="1">
            <a:blip r:embed="rId4"/>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marL="0" marR="0" indent="0"/>
            <a:endParaRPr sz="1800" spc="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7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Step: 2 Modular </a:t>
            </a:r>
            <a:r>
              <a:rPr lang="en-IN" altLang="en-US" sz="2800"/>
              <a:t>(Multiplicative)</a:t>
            </a:r>
            <a:r>
              <a:rPr lang="en-IN" altLang="en-US"/>
              <a:t> inverse</a:t>
            </a:r>
          </a:p>
        </p:txBody>
      </p:sp>
      <p:sp>
        <p:nvSpPr>
          <p:cNvPr id="119810" name="Content Placeholder 2"/>
          <p:cNvSpPr>
            <a:spLocks noGrp="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fontScale="77500" lnSpcReduction="20000"/>
          </a:bodyPr>
          <a:lstStyle>
            <a:defPPr/>
          </a:lstStyle>
          <a:p>
            <a:pPr marL="342900" marR="0" lvl="0" indent="-342900" algn="l" defTabSz="914400" rtl="0" eaLnBrk="1" fontAlgn="auto"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The inverse of a number A is 1/A since A * 1/A = 1 </a:t>
            </a:r>
          </a:p>
          <a:p>
            <a:pPr marL="0" marR="0" lvl="0" indent="0" algn="l" defTabSz="914400" rtl="0" eaLnBrk="1" fontAlgn="auto" latinLnBrk="0" hangingPunct="1">
              <a:lnSpc>
                <a:spcPct val="100000"/>
              </a:lnSpc>
              <a:spcBef>
                <a:spcPct val="20000"/>
              </a:spcBef>
              <a:spcAft>
                <a:spcPct val="0"/>
              </a:spcAft>
              <a:buClrTx/>
              <a:buSzTx/>
              <a:buFont typeface="Arial" panose="020B0604020202020204" pitchFamily="34"/>
              <a:buNone/>
              <a:defRPr/>
            </a:pPr>
            <a:r>
              <a:rPr kumimoji="0" lang="en-IN" sz="3200" b="0" i="0" u="none" strike="noStrike" kern="1200" cap="none" spc="0" normalizeH="0" baseline="0" noProof="0">
                <a:ln>
                  <a:noFill/>
                </a:ln>
                <a:solidFill>
                  <a:schemeClr val="tx1"/>
                </a:solidFill>
                <a:effectLst/>
                <a:uLnTx/>
                <a:uFillTx/>
                <a:latin typeface="+mn-lt"/>
                <a:ea typeface="+mn-ea"/>
                <a:cs typeface="+mn-cs"/>
              </a:rPr>
              <a:t>      e.g. the inverse of 5 is 1/5</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In modular arithmetic we do not have a division operation.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The modular inverse of A (mod C) is A</a:t>
            </a:r>
            <a:r>
              <a:rPr kumimoji="0" lang="en-IN" sz="3200" b="0" i="0" u="none" strike="noStrike" kern="1200" cap="none" spc="0" normalizeH="0" baseline="40000" noProof="0">
                <a:ln>
                  <a:noFill/>
                </a:ln>
                <a:solidFill>
                  <a:schemeClr val="tx1"/>
                </a:solidFill>
                <a:effectLst/>
                <a:uLnTx/>
                <a:uFillTx/>
                <a:latin typeface="+mn-lt"/>
                <a:ea typeface="+mn-ea"/>
                <a:cs typeface="+mn-cs"/>
              </a:rPr>
              <a:t>-1</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a:buChar char="•"/>
              <a:defRPr/>
            </a:pPr>
            <a:r>
              <a:rPr kumimoji="0" lang="en-IN" sz="3200" b="1" i="0" u="none" strike="noStrike" kern="1200" cap="none" spc="0" normalizeH="0" baseline="0" noProof="0">
                <a:ln>
                  <a:noFill/>
                </a:ln>
                <a:solidFill>
                  <a:schemeClr val="tx2"/>
                </a:solidFill>
                <a:effectLst/>
                <a:uLnTx/>
                <a:uFillTx/>
                <a:latin typeface="+mn-lt"/>
                <a:ea typeface="+mn-ea"/>
                <a:cs typeface="+mn-cs"/>
              </a:rPr>
              <a:t>(A * A</a:t>
            </a:r>
            <a:r>
              <a:rPr kumimoji="0" lang="en-IN" sz="3200" b="1" i="0" u="none" strike="noStrike" kern="1200" cap="none" spc="0" normalizeH="0" baseline="40000" noProof="0">
                <a:ln>
                  <a:noFill/>
                </a:ln>
                <a:solidFill>
                  <a:schemeClr val="tx2"/>
                </a:solidFill>
                <a:effectLst/>
                <a:uLnTx/>
                <a:uFillTx/>
                <a:latin typeface="+mn-lt"/>
                <a:ea typeface="+mn-ea"/>
                <a:cs typeface="+mn-cs"/>
              </a:rPr>
              <a:t>-1</a:t>
            </a:r>
            <a:r>
              <a:rPr kumimoji="0" lang="en-IN" sz="3200" b="1" i="0" u="none" strike="noStrike" kern="1200" cap="none" spc="0" normalizeH="0" baseline="0" noProof="0">
                <a:ln>
                  <a:noFill/>
                </a:ln>
                <a:solidFill>
                  <a:schemeClr val="tx2"/>
                </a:solidFill>
                <a:effectLst/>
                <a:uLnTx/>
                <a:uFillTx/>
                <a:latin typeface="+mn-lt"/>
                <a:ea typeface="+mn-ea"/>
                <a:cs typeface="+mn-cs"/>
              </a:rPr>
              <a:t>) ≡ 1 (mod C)</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a:buNone/>
              <a:defRPr/>
            </a:pPr>
            <a:r>
              <a:rPr kumimoji="0" lang="en-IN" sz="3200" b="0" i="0" u="none" strike="noStrike" kern="1200" cap="none" spc="0" normalizeH="0" baseline="0" noProof="0">
                <a:ln>
                  <a:noFill/>
                </a:ln>
                <a:solidFill>
                  <a:schemeClr val="tx1"/>
                </a:solidFill>
                <a:effectLst/>
                <a:uLnTx/>
                <a:uFillTx/>
                <a:latin typeface="+mn-lt"/>
                <a:ea typeface="+mn-ea"/>
                <a:cs typeface="+mn-cs"/>
              </a:rPr>
              <a:t>Example:</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a:buChar char="•"/>
              <a:defRPr/>
            </a:pPr>
            <a:r>
              <a:rPr kumimoji="0" lang="en-IN" sz="3200" b="0" i="0" u="none" strike="noStrike" kern="1200" cap="none" spc="0" normalizeH="0" baseline="0" noProof="0">
                <a:ln>
                  <a:noFill/>
                </a:ln>
                <a:solidFill>
                  <a:schemeClr val="tx1"/>
                </a:solidFill>
                <a:effectLst/>
                <a:uLnTx/>
                <a:uFillTx/>
                <a:latin typeface="+mn-lt"/>
                <a:ea typeface="+mn-ea"/>
                <a:cs typeface="+mn-cs"/>
              </a:rPr>
              <a:t>The modular inverse of A mod C is the A</a:t>
            </a:r>
            <a:r>
              <a:rPr kumimoji="0" lang="en-IN" sz="3200" b="0" i="0" u="none" strike="noStrike" kern="1200" cap="none" spc="0" normalizeH="0" baseline="30000" noProof="0">
                <a:ln>
                  <a:noFill/>
                </a:ln>
                <a:solidFill>
                  <a:schemeClr val="tx1"/>
                </a:solidFill>
                <a:effectLst/>
                <a:uLnTx/>
                <a:uFillTx/>
                <a:latin typeface="+mn-lt"/>
                <a:ea typeface="+mn-ea"/>
                <a:cs typeface="+mn-cs"/>
              </a:rPr>
              <a:t>-1</a:t>
            </a:r>
            <a:r>
              <a:rPr kumimoji="0" lang="en-IN" sz="3200" b="0" i="0" u="none" strike="noStrike" kern="1200" cap="none" spc="0" normalizeH="0" baseline="0" noProof="0">
                <a:ln>
                  <a:noFill/>
                </a:ln>
                <a:solidFill>
                  <a:schemeClr val="tx1"/>
                </a:solidFill>
                <a:effectLst/>
                <a:uLnTx/>
                <a:uFillTx/>
                <a:latin typeface="+mn-lt"/>
                <a:ea typeface="+mn-ea"/>
                <a:cs typeface="+mn-cs"/>
              </a:rPr>
              <a:t> value that makes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a:buNone/>
              <a:defRPr/>
            </a:pPr>
            <a:r>
              <a:rPr kumimoji="0" lang="en-IN" sz="3200" b="0" i="0" u="none" strike="noStrike" kern="1200" cap="none" spc="0" normalizeH="0" baseline="0" noProof="0">
                <a:ln>
                  <a:noFill/>
                </a:ln>
                <a:solidFill>
                  <a:schemeClr val="tx1"/>
                </a:solidFill>
                <a:effectLst/>
                <a:uLnTx/>
                <a:uFillTx/>
                <a:latin typeface="+mn-lt"/>
                <a:ea typeface="+mn-ea"/>
                <a:cs typeface="+mn-cs"/>
              </a:rPr>
              <a:t>      A * A</a:t>
            </a:r>
            <a:r>
              <a:rPr kumimoji="0" lang="en-IN" sz="3200" b="0" i="0" u="none" strike="noStrike" kern="1200" cap="none" spc="0" normalizeH="0" baseline="30000" noProof="0">
                <a:ln>
                  <a:noFill/>
                </a:ln>
                <a:solidFill>
                  <a:schemeClr val="tx1"/>
                </a:solidFill>
                <a:effectLst/>
                <a:uLnTx/>
                <a:uFillTx/>
                <a:latin typeface="+mn-lt"/>
                <a:ea typeface="+mn-ea"/>
                <a:cs typeface="+mn-cs"/>
              </a:rPr>
              <a:t>-1</a:t>
            </a:r>
            <a:r>
              <a:rPr kumimoji="0" lang="en-IN" sz="3200" b="0" i="0" u="none" strike="noStrike" kern="1200" cap="none" spc="0" normalizeH="0" baseline="0" noProof="0">
                <a:ln>
                  <a:noFill/>
                </a:ln>
                <a:solidFill>
                  <a:schemeClr val="tx1"/>
                </a:solidFill>
                <a:effectLst/>
                <a:uLnTx/>
                <a:uFillTx/>
                <a:latin typeface="+mn-lt"/>
                <a:ea typeface="+mn-ea"/>
                <a:cs typeface="+mn-cs"/>
              </a:rPr>
              <a:t> mod C = 1</a:t>
            </a:r>
          </a:p>
          <a:p>
            <a:pPr marL="400050" marR="0" lvl="1" indent="0" algn="l" defTabSz="914400" rtl="0" eaLnBrk="1" fontAlgn="base" latinLnBrk="0" hangingPunct="1">
              <a:lnSpc>
                <a:spcPct val="100000"/>
              </a:lnSpc>
              <a:spcBef>
                <a:spcPct val="20000"/>
              </a:spcBef>
              <a:spcAft>
                <a:spcPct val="0"/>
              </a:spcAft>
              <a:buClrTx/>
              <a:buSzTx/>
              <a:buFont typeface="Arial" panose="020B0604020202020204" pitchFamily="34"/>
              <a:buNone/>
              <a:defRPr/>
            </a:pPr>
            <a:r>
              <a:rPr kumimoji="0" lang="en-IN" sz="2400" b="0" i="0" u="none" strike="noStrike" kern="1200" cap="none" spc="0" normalizeH="0" baseline="0" noProof="0">
                <a:ln>
                  <a:noFill/>
                </a:ln>
                <a:solidFill>
                  <a:schemeClr val="tx1"/>
                </a:solidFill>
                <a:effectLst/>
                <a:uLnTx/>
                <a:uFillTx/>
                <a:latin typeface="+mn-lt"/>
                <a:ea typeface="+mn-ea"/>
                <a:cs typeface="+mn-cs"/>
              </a:rPr>
              <a:t>A = 3, C = 11</a:t>
            </a:r>
          </a:p>
          <a:p>
            <a:pPr marL="400050" marR="0" lvl="1" indent="0" algn="l" defTabSz="914400" rtl="0" eaLnBrk="1" fontAlgn="base" latinLnBrk="0" hangingPunct="1">
              <a:lnSpc>
                <a:spcPct val="100000"/>
              </a:lnSpc>
              <a:spcBef>
                <a:spcPct val="20000"/>
              </a:spcBef>
              <a:spcAft>
                <a:spcPct val="0"/>
              </a:spcAft>
              <a:buClrTx/>
              <a:buSzTx/>
              <a:buFont typeface="Arial" panose="020B0604020202020204" pitchFamily="34"/>
              <a:buNone/>
              <a:defRPr/>
            </a:pPr>
            <a:r>
              <a:rPr kumimoji="0" lang="en-IN" sz="2400" b="0" i="0" u="none" strike="noStrike" kern="1200" cap="none" spc="0" normalizeH="0" baseline="0" noProof="0">
                <a:ln>
                  <a:noFill/>
                </a:ln>
                <a:solidFill>
                  <a:schemeClr val="tx1"/>
                </a:solidFill>
                <a:effectLst/>
                <a:uLnTx/>
                <a:uFillTx/>
                <a:latin typeface="+mn-lt"/>
                <a:ea typeface="+mn-ea"/>
                <a:cs typeface="+mn-cs"/>
              </a:rPr>
              <a:t>Since (3*4) mod 11 = 1, </a:t>
            </a:r>
            <a:r>
              <a:rPr kumimoji="0" lang="en-IN" sz="2400" b="1" i="0" u="none" strike="noStrike" kern="1200" cap="none" spc="0" normalizeH="0" baseline="0" noProof="0">
                <a:ln>
                  <a:noFill/>
                </a:ln>
                <a:solidFill>
                  <a:schemeClr val="tx2"/>
                </a:solidFill>
                <a:effectLst/>
                <a:uLnTx/>
                <a:uFillTx/>
                <a:latin typeface="+mn-lt"/>
                <a:ea typeface="+mn-ea"/>
                <a:cs typeface="+mn-cs"/>
              </a:rPr>
              <a:t>4</a:t>
            </a:r>
            <a:r>
              <a:rPr kumimoji="0" lang="en-IN" sz="2400" b="0" i="0" u="none" strike="noStrike" kern="1200" cap="none" spc="0" normalizeH="0" baseline="0" noProof="0">
                <a:ln>
                  <a:noFill/>
                </a:ln>
                <a:solidFill>
                  <a:schemeClr val="tx1"/>
                </a:solidFill>
                <a:effectLst/>
                <a:uLnTx/>
                <a:uFillTx/>
                <a:latin typeface="+mn-lt"/>
                <a:ea typeface="+mn-ea"/>
                <a:cs typeface="+mn-cs"/>
              </a:rPr>
              <a:t> is modulo inverse of </a:t>
            </a:r>
            <a:r>
              <a:rPr kumimoji="0" lang="en-IN" sz="2400" b="1" i="0" u="none" strike="noStrike" kern="1200" cap="none" spc="0" normalizeH="0" baseline="0" noProof="0">
                <a:ln>
                  <a:noFill/>
                </a:ln>
                <a:solidFill>
                  <a:schemeClr val="tx2"/>
                </a:solidFill>
                <a:effectLst/>
                <a:uLnTx/>
                <a:uFillTx/>
                <a:latin typeface="+mn-lt"/>
                <a:ea typeface="+mn-ea"/>
                <a:cs typeface="+mn-cs"/>
              </a:rPr>
              <a:t>3</a:t>
            </a:r>
          </a:p>
          <a:p>
            <a:pPr marL="400050" marR="0" lvl="1" indent="0" algn="l" defTabSz="914400" rtl="0" eaLnBrk="1" fontAlgn="base" latinLnBrk="0" hangingPunct="1">
              <a:lnSpc>
                <a:spcPct val="100000"/>
              </a:lnSpc>
              <a:spcBef>
                <a:spcPct val="20000"/>
              </a:spcBef>
              <a:spcAft>
                <a:spcPct val="0"/>
              </a:spcAft>
              <a:buClrTx/>
              <a:buSzTx/>
              <a:buFont typeface="Arial" panose="020B0604020202020204" pitchFamily="34"/>
              <a:buNone/>
              <a:defRPr/>
            </a:pPr>
            <a:r>
              <a:rPr kumimoji="0" lang="en-IN" sz="2400" b="0" i="0" u="none" strike="noStrike" kern="1200" cap="none" spc="0" normalizeH="0" baseline="0" noProof="0">
                <a:ln>
                  <a:noFill/>
                </a:ln>
                <a:solidFill>
                  <a:schemeClr val="tx1"/>
                </a:solidFill>
                <a:effectLst/>
                <a:uLnTx/>
                <a:uFillTx/>
                <a:latin typeface="+mn-lt"/>
                <a:ea typeface="+mn-ea"/>
                <a:cs typeface="+mn-cs"/>
              </a:rPr>
              <a:t>A = 10, C = 17 , A</a:t>
            </a:r>
            <a:r>
              <a:rPr kumimoji="0" lang="en-IN" sz="2400" b="0" i="0" u="none" strike="noStrike" kern="1200" cap="none" spc="0" normalizeH="0" baseline="30000" noProof="0">
                <a:ln>
                  <a:noFill/>
                </a:ln>
                <a:solidFill>
                  <a:schemeClr val="tx1"/>
                </a:solidFill>
                <a:effectLst/>
                <a:uLnTx/>
                <a:uFillTx/>
                <a:latin typeface="+mn-lt"/>
                <a:ea typeface="+mn-ea"/>
                <a:cs typeface="+mn-cs"/>
              </a:rPr>
              <a:t>-1 </a:t>
            </a:r>
            <a:r>
              <a:rPr kumimoji="0" lang="en-IN" sz="2400" b="0" i="0" u="none" strike="noStrike" kern="1200" cap="none" spc="0" normalizeH="0" baseline="0" noProof="0">
                <a:ln>
                  <a:noFill/>
                </a:ln>
                <a:solidFill>
                  <a:schemeClr val="tx1"/>
                </a:solidFill>
                <a:effectLst/>
                <a:uLnTx/>
                <a:uFillTx/>
                <a:latin typeface="+mn-lt"/>
                <a:ea typeface="+mn-ea"/>
                <a:cs typeface="+mn-cs"/>
              </a:rPr>
              <a:t>= ?</a:t>
            </a:r>
          </a:p>
        </p:txBody>
      </p:sp>
      <p:sp>
        <p:nvSpPr>
          <p:cNvPr id="119811" name="TextBox 3"/>
          <p:cNvSpPr/>
          <p:nvPr/>
        </p:nvSpPr>
        <p:spPr>
          <a:xfrm>
            <a:off x="3132138" y="5516563"/>
            <a:ext cx="503237" cy="461962"/>
          </a:xfrm>
          <a:prstGeom prst="rect">
            <a:avLst/>
          </a:prstGeom>
          <a:solidFill>
            <a:schemeClr val="tx2"/>
          </a:solidFill>
          <a:ln>
            <a:noFill/>
            <a:miter lim="800000"/>
          </a:ln>
        </p:spPr>
        <p:txBody>
          <a:bodyPr anchor="t" anchorCtr="0">
            <a:spAutoFit/>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r>
              <a:rPr lang="en-IN" altLang="en-US" sz="2400" b="1">
                <a:solidFill>
                  <a:schemeClr val="bg1"/>
                </a:solidFill>
              </a:rPr>
              <a:t>12</a:t>
            </a:r>
            <a:endParaRPr lang="en-IN" altLang="en-US" b="1">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8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81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8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9810">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981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9810">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9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4400" b="0" i="0" u="none" strike="noStrike" kern="1200" cap="none" spc="0" normalizeH="0" baseline="0" noProof="0">
                <a:ln>
                  <a:noFill/>
                </a:ln>
                <a:solidFill>
                  <a:schemeClr val="tx1"/>
                </a:solidFill>
                <a:effectLst/>
                <a:uLnTx/>
                <a:uFillTx/>
                <a:latin typeface="+mj-lt"/>
                <a:ea typeface="+mj-ea"/>
                <a:cs typeface="+mj-cs"/>
              </a:rPr>
              <a:t>Step 2: Modular (Multiplicative) inverse</a:t>
            </a:r>
          </a:p>
        </p:txBody>
      </p:sp>
      <p:graphicFrame>
        <p:nvGraphicFramePr>
          <p:cNvPr id="120834" name="Content Placeholder 3"/>
          <p:cNvGraphicFramePr>
            <a:graphicFrameLocks noGrp="1"/>
          </p:cNvGraphicFramePr>
          <p:nvPr>
            <p:ph idx="4294967295"/>
          </p:nvPr>
        </p:nvGraphicFramePr>
        <p:xfrm>
          <a:off x="190500" y="1160462"/>
          <a:ext cx="8763000" cy="2743835"/>
        </p:xfrm>
        <a:graphic>
          <a:graphicData uri="http://schemas.openxmlformats.org/drawingml/2006/table">
            <a:tbl>
              <a:tblPr/>
              <a:tblGrid>
                <a:gridCol w="2817812">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gridCol w="495300">
                  <a:extLst>
                    <a:ext uri="{9D8B030D-6E8A-4147-A177-3AD203B41FA5}">
                      <a16:colId xmlns:a16="http://schemas.microsoft.com/office/drawing/2014/main" val="20004"/>
                    </a:ext>
                  </a:extLst>
                </a:gridCol>
                <a:gridCol w="495300">
                  <a:extLst>
                    <a:ext uri="{9D8B030D-6E8A-4147-A177-3AD203B41FA5}">
                      <a16:colId xmlns:a16="http://schemas.microsoft.com/office/drawing/2014/main" val="20005"/>
                    </a:ext>
                  </a:extLst>
                </a:gridCol>
                <a:gridCol w="495300">
                  <a:extLst>
                    <a:ext uri="{9D8B030D-6E8A-4147-A177-3AD203B41FA5}">
                      <a16:colId xmlns:a16="http://schemas.microsoft.com/office/drawing/2014/main" val="20006"/>
                    </a:ext>
                  </a:extLst>
                </a:gridCol>
                <a:gridCol w="496888">
                  <a:extLst>
                    <a:ext uri="{9D8B030D-6E8A-4147-A177-3AD203B41FA5}">
                      <a16:colId xmlns:a16="http://schemas.microsoft.com/office/drawing/2014/main" val="20007"/>
                    </a:ext>
                  </a:extLst>
                </a:gridCol>
                <a:gridCol w="495300">
                  <a:extLst>
                    <a:ext uri="{9D8B030D-6E8A-4147-A177-3AD203B41FA5}">
                      <a16:colId xmlns:a16="http://schemas.microsoft.com/office/drawing/2014/main" val="20008"/>
                    </a:ext>
                  </a:extLst>
                </a:gridCol>
                <a:gridCol w="495300">
                  <a:extLst>
                    <a:ext uri="{9D8B030D-6E8A-4147-A177-3AD203B41FA5}">
                      <a16:colId xmlns:a16="http://schemas.microsoft.com/office/drawing/2014/main" val="20009"/>
                    </a:ext>
                  </a:extLst>
                </a:gridCol>
                <a:gridCol w="495300">
                  <a:extLst>
                    <a:ext uri="{9D8B030D-6E8A-4147-A177-3AD203B41FA5}">
                      <a16:colId xmlns:a16="http://schemas.microsoft.com/office/drawing/2014/main" val="20010"/>
                    </a:ext>
                  </a:extLst>
                </a:gridCol>
                <a:gridCol w="495300">
                  <a:extLst>
                    <a:ext uri="{9D8B030D-6E8A-4147-A177-3AD203B41FA5}">
                      <a16:colId xmlns:a16="http://schemas.microsoft.com/office/drawing/2014/main" val="20011"/>
                    </a:ext>
                  </a:extLst>
                </a:gridCol>
                <a:gridCol w="495300">
                  <a:extLst>
                    <a:ext uri="{9D8B030D-6E8A-4147-A177-3AD203B41FA5}">
                      <a16:colId xmlns:a16="http://schemas.microsoft.com/office/drawing/2014/main" val="20012"/>
                    </a:ext>
                  </a:extLst>
                </a:gridCol>
              </a:tblGrid>
              <a:tr h="549275">
                <a:tc gridSpan="13">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fontAlgn="base">
                        <a:lnSpc>
                          <a:spcPct val="150000"/>
                        </a:lnSpc>
                        <a:spcAft>
                          <a:spcPct val="0"/>
                        </a:spcAft>
                      </a:pPr>
                      <a:r>
                        <a:rPr lang="en-US" altLang="zh-CN" sz="2400">
                          <a:latin typeface="Calibri" panose="020F0502020204030204" pitchFamily="34" charset="0"/>
                          <a:ea typeface="Times New Roman" panose="02020603050405020304"/>
                        </a:rPr>
                        <a:t>Determinants’ multiplicative inverse Modulo 26</a:t>
                      </a:r>
                      <a:endParaRPr lang="en-IN" altLang="en-US" sz="12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T w="12700">
                      <a:solidFill>
                        <a:prstClr val="black"/>
                      </a:solidFill>
                      <a:round/>
                    </a:lnT>
                    <a:lnB w="12700">
                      <a:solidFill>
                        <a:prstClr val="black"/>
                      </a:solidFill>
                      <a:round/>
                    </a:lnB>
                  </a:tcPr>
                </a:tc>
                <a:tc hMerge="1">
                  <a:txBody>
                    <a:bodyPr/>
                    <a:lstStyle/>
                    <a:p>
                      <a:endParaRPr lang="en-US"/>
                    </a:p>
                  </a:txBody>
                  <a:tcPr>
                    <a:lnR w="12700">
                      <a:round/>
                    </a:lnR>
                    <a:lnT w="12700">
                      <a:solidFill>
                        <a:prstClr val="black"/>
                      </a:solidFill>
                      <a:round/>
                    </a:lnT>
                    <a:lnB w="12700">
                      <a:solidFill>
                        <a:prstClr val="black"/>
                      </a:solidFill>
                      <a:round/>
                    </a:lnB>
                  </a:tcPr>
                </a:tc>
                <a:extLst>
                  <a:ext uri="{0D108BD9-81ED-4DB2-BD59-A6C34878D82A}">
                    <a16:rowId xmlns:a16="http://schemas.microsoft.com/office/drawing/2014/main" val="10000"/>
                  </a:ext>
                </a:extLst>
              </a:tr>
              <a:tr h="1096962">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 </a:t>
                      </a:r>
                      <a:endParaRPr lang="en-IN" altLang="en-US" sz="2400">
                        <a:latin typeface="Calibri" panose="020F0502020204030204" pitchFamily="34" charset="0"/>
                        <a:ea typeface="Times New Roman" panose="02020603050405020304"/>
                      </a:endParaRPr>
                    </a:p>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Determinant</a:t>
                      </a:r>
                      <a:endParaRPr lang="en-IN" altLang="en-US" sz="2400">
                        <a:latin typeface="Calibri" panose="020F0502020204030204" pitchFamily="34" charset="0"/>
                        <a:ea typeface="Times New Roman" panose="02020603050405020304"/>
                      </a:endParaRPr>
                    </a:p>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 </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1</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3</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5</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7</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9</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11</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15</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17</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19</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21</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23</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0000FF"/>
                          </a:solidFill>
                          <a:latin typeface="Calibri" panose="020F0502020204030204" pitchFamily="34" charset="0"/>
                          <a:ea typeface="Times New Roman" panose="02020603050405020304"/>
                        </a:rPr>
                        <a:t>25</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1"/>
                  </a:ext>
                </a:extLst>
              </a:tr>
              <a:tr h="968375">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 </a:t>
                      </a:r>
                      <a:endParaRPr lang="en-IN" altLang="en-US" sz="2400">
                        <a:latin typeface="Calibri" panose="020F0502020204030204" pitchFamily="34" charset="0"/>
                        <a:ea typeface="Times New Roman" panose="02020603050405020304"/>
                      </a:endParaRPr>
                    </a:p>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Inverse Modulo 26</a:t>
                      </a:r>
                      <a:endParaRPr lang="en-IN" altLang="en-US" sz="2400">
                        <a:latin typeface="Calibri" panose="020F0502020204030204" pitchFamily="34" charset="0"/>
                        <a:ea typeface="Times New Roman" panose="02020603050405020304"/>
                      </a:endParaRPr>
                    </a:p>
                    <a:p>
                      <a:pPr lvl="0" algn="ctr" fontAlgn="base">
                        <a:spcAft>
                          <a:spcPct val="0"/>
                        </a:spcAft>
                      </a:pPr>
                      <a:r>
                        <a:rPr lang="en-US" altLang="zh-CN" sz="2400" baseline="30000">
                          <a:solidFill>
                            <a:srgbClr val="FF0000"/>
                          </a:solidFill>
                          <a:latin typeface="Calibri" panose="020F0502020204030204" pitchFamily="34" charset="0"/>
                          <a:ea typeface="Times New Roman" panose="02020603050405020304"/>
                        </a:rPr>
                        <a:t> </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1</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9</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21</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15</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3</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19</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7</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23</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11</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5</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17</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tc>
                  <a:txBody>
                    <a:bodyPr/>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pPr lvl="0" algn="ctr" fontAlgn="base">
                        <a:spcAft>
                          <a:spcPct val="0"/>
                        </a:spcAft>
                      </a:pPr>
                      <a:r>
                        <a:rPr lang="en-US" altLang="zh-CN" sz="2400">
                          <a:solidFill>
                            <a:srgbClr val="FF0000"/>
                          </a:solidFill>
                          <a:latin typeface="Calibri" panose="020F0502020204030204" pitchFamily="34" charset="0"/>
                          <a:ea typeface="Times New Roman" panose="02020603050405020304"/>
                        </a:rPr>
                        <a:t>25</a:t>
                      </a:r>
                      <a:endParaRPr lang="en-IN" altLang="en-US" sz="2400">
                        <a:latin typeface="Calibri" panose="020F0502020204030204" pitchFamily="34" charset="0"/>
                        <a:ea typeface="Times New Roman" panose="02020603050405020304"/>
                      </a:endParaRPr>
                    </a:p>
                  </a:txBody>
                  <a:tcPr marL="68580" marR="68580" marT="0" marB="0" anchor="ctr">
                    <a:lnL w="12700">
                      <a:solidFill>
                        <a:prstClr val="black"/>
                      </a:solidFill>
                      <a:round/>
                    </a:lnL>
                    <a:lnR w="12700">
                      <a:solidFill>
                        <a:prstClr val="black"/>
                      </a:solidFill>
                      <a:round/>
                    </a:lnR>
                    <a:lnT w="12700">
                      <a:solidFill>
                        <a:prstClr val="black"/>
                      </a:solidFill>
                      <a:round/>
                    </a:lnT>
                    <a:lnB w="12700">
                      <a:solidFill>
                        <a:prstClr val="black"/>
                      </a:solidFill>
                      <a:round/>
                    </a:lnB>
                    <a:noFill/>
                  </a:tcPr>
                </a:tc>
                <a:extLst>
                  <a:ext uri="{0D108BD9-81ED-4DB2-BD59-A6C34878D82A}">
                    <a16:rowId xmlns:a16="http://schemas.microsoft.com/office/drawing/2014/main" val="10002"/>
                  </a:ext>
                </a:extLst>
              </a:tr>
            </a:tbl>
          </a:graphicData>
        </a:graphic>
      </p:graphicFrame>
      <p:sp>
        <p:nvSpPr>
          <p:cNvPr id="120880" name="Content Placeholder 3"/>
          <p:cNvSpPr>
            <a:spLocks noRot="1" noChangeAspect="1" noMove="1" noEditPoints="1" noAdjustHandles="1" noTextEdit="1"/>
          </p:cNvSpPr>
          <p:nvPr/>
        </p:nvSpPr>
        <p:spPr>
          <a:xfrm>
            <a:off x="250825" y="3933825"/>
            <a:ext cx="8763000" cy="841375"/>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0881" name="TextBox 5"/>
          <p:cNvSpPr txBox="1">
            <a:spLocks noRot="1" noChangeAspect="1" noMove="1" noResize="1" noEditPoints="1" noAdjustHandles="1" noChangeArrowheads="1" noChangeShapeType="1" noTextEdit="1"/>
          </p:cNvSpPr>
          <p:nvPr/>
        </p:nvSpPr>
        <p:spPr>
          <a:xfrm>
            <a:off x="4289731" y="4783153"/>
            <a:ext cx="4709365" cy="681747"/>
          </a:xfrm>
          <a:prstGeom prst="wedgeRoundRectCallout">
            <a:avLst>
              <a:gd name="adj1" fmla="val -122773"/>
              <a:gd name="adj2" fmla="val -52373"/>
              <a:gd name="adj3" fmla="val 16667"/>
            </a:avLst>
          </a:prstGeom>
          <a:blipFill>
            <a:blip r:embed="rId3"/>
            <a:stretch>
              <a:fillRect b="-1681"/>
            </a:stretch>
          </a:blipFill>
          <a:ln w="28575">
            <a:solidFill>
              <a:schemeClr val="tx1">
                <a:lumMod val="50000"/>
                <a:lumOff val="50000"/>
              </a:schemeClr>
            </a:solidFill>
          </a:ln>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8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a:xfrm>
            <a:off x="457200" y="274638"/>
            <a:ext cx="8229600" cy="1143000"/>
          </a:xfrm>
          <a:prstGeom prst="rect">
            <a:avLst/>
          </a:prstGeom>
        </p:spPr>
        <p:txBody>
          <a:bodyPr vert="horz" wrap="square" lIns="91440" tIns="45720" rIns="91440" bIns="45720" numCol="1" rtlCol="0" anchor="ctr" anchorCtr="0" compatLnSpc="1">
            <a:normAutofit fontScale="90000"/>
          </a:bodyPr>
          <a:lstStyle>
            <a:def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4400" b="0" i="0" u="none" strike="noStrike" kern="1200" cap="none" spc="0" normalizeH="0" baseline="0" noProof="0">
                <a:ln>
                  <a:noFill/>
                </a:ln>
                <a:solidFill>
                  <a:schemeClr val="tx1"/>
                </a:solidFill>
                <a:effectLst/>
                <a:uLnTx/>
                <a:uFillTx/>
                <a:latin typeface="+mj-lt"/>
                <a:ea typeface="+mj-ea"/>
                <a:cs typeface="+mj-cs"/>
              </a:rPr>
              <a:t>Step 2: Multiply with adjoin of matrix </a:t>
            </a:r>
          </a:p>
        </p:txBody>
      </p:sp>
      <p:sp>
        <p:nvSpPr>
          <p:cNvPr id="121858" name="Content Placeholder 3"/>
          <p:cNvSpPr>
            <a:spLocks noRot="1" noChangeAspect="1" noMove="1" noEditPoints="1" noAdjustHandles="1" noTextEdit="1"/>
          </p:cNvSpPr>
          <p:nvPr/>
        </p:nvSpPr>
        <p:spPr>
          <a:xfrm>
            <a:off x="184150" y="998538"/>
            <a:ext cx="8763000" cy="841375"/>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1859" name="Content Placeholder 3"/>
          <p:cNvSpPr>
            <a:spLocks noRot="1" noChangeAspect="1" noMove="1" noEditPoints="1" noAdjustHandles="1" noTextEdit="1"/>
          </p:cNvSpPr>
          <p:nvPr/>
        </p:nvSpPr>
        <p:spPr>
          <a:xfrm>
            <a:off x="184150" y="1989138"/>
            <a:ext cx="8763000" cy="836612"/>
          </a:xfrm>
          <a:prstGeom prst="rect">
            <a:avLst/>
          </a:prstGeom>
          <a:blipFill rotWithShape="1">
            <a:blip r:embed="rId3"/>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IN" altLang="en-US"/>
              <a:t>Hill Cipher Encryption (Cont…)</a:t>
            </a:r>
          </a:p>
        </p:txBody>
      </p:sp>
      <p:sp>
        <p:nvSpPr>
          <p:cNvPr id="122882" name="Rectangle 3"/>
          <p:cNvSpPr/>
          <p:nvPr/>
        </p:nvSpPr>
        <p:spPr>
          <a:xfrm>
            <a:off x="2987675" y="1781175"/>
            <a:ext cx="27368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1"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P=CK</a:t>
            </a:r>
            <a:r>
              <a:rPr kumimoji="0" lang="en-IN" sz="3200" b="0" i="0" u="none" strike="noStrike" kern="1200" cap="none" spc="0" normalizeH="0" baseline="30000" noProof="0">
                <a:ln>
                  <a:noFill/>
                </a:ln>
                <a:solidFill>
                  <a:schemeClr val="lt1"/>
                </a:solidFill>
                <a:effectLst/>
                <a:uLnTx/>
                <a:uFillTx/>
                <a:latin typeface="+mj-lt"/>
                <a:ea typeface="+mn-ea"/>
                <a:cs typeface="Courier New" panose="02070309020205020404" charset="0"/>
              </a:rPr>
              <a:t>-1</a:t>
            </a:r>
            <a:r>
              <a:rPr kumimoji="0" lang="en-IN" sz="3200" b="0" i="0" u="none" strike="noStrike" kern="1200" cap="none" spc="0" normalizeH="0" baseline="0" noProof="0">
                <a:ln>
                  <a:noFill/>
                </a:ln>
                <a:solidFill>
                  <a:schemeClr val="lt1"/>
                </a:solidFill>
                <a:effectLst/>
                <a:uLnTx/>
                <a:uFillTx/>
                <a:latin typeface="+mj-lt"/>
                <a:ea typeface="+mn-ea"/>
                <a:cs typeface="Courier New" panose="02070309020205020404" charset="0"/>
              </a:rPr>
              <a:t> mod 26</a:t>
            </a:r>
          </a:p>
        </p:txBody>
      </p:sp>
      <p:sp>
        <p:nvSpPr>
          <p:cNvPr id="122883" name="TextBox 4"/>
          <p:cNvSpPr>
            <a:spLocks noRot="1" noChangeAspect="1" noMove="1" noEditPoints="1" noAdjustHandles="1" noTextEdit="1"/>
          </p:cNvSpPr>
          <p:nvPr/>
        </p:nvSpPr>
        <p:spPr>
          <a:xfrm>
            <a:off x="428625" y="2398713"/>
            <a:ext cx="2055813" cy="717550"/>
          </a:xfrm>
          <a:prstGeom prst="rect">
            <a:avLst/>
          </a:prstGeom>
          <a:blipFill rotWithShape="1">
            <a:blip r:embed="rId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84" name="TextBox 5"/>
          <p:cNvSpPr txBox="1">
            <a:spLocks noRot="1" noChangeAspect="1" noMove="1" noResize="1" noEditPoints="1" noAdjustHandles="1" noChangeArrowheads="1" noChangeShapeType="1" noTextEdit="1"/>
          </p:cNvSpPr>
          <p:nvPr/>
        </p:nvSpPr>
        <p:spPr>
          <a:xfrm>
            <a:off x="429264" y="3271905"/>
            <a:ext cx="2994409" cy="369332"/>
          </a:xfrm>
          <a:prstGeom prst="rect">
            <a:avLst/>
          </a:prstGeom>
          <a:blipFill>
            <a:blip r:embed="rId3"/>
            <a:stretch>
              <a:fillRect l="-3226" t="-21875" r="-4839" b="-43750"/>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22885" name="TextBox 7"/>
          <p:cNvSpPr txBox="1">
            <a:spLocks noRot="1" noChangeAspect="1" noMove="1" noResize="1" noEditPoints="1" noAdjustHandles="1" noChangeArrowheads="1" noChangeShapeType="1" noTextEdit="1"/>
          </p:cNvSpPr>
          <p:nvPr/>
        </p:nvSpPr>
        <p:spPr>
          <a:xfrm>
            <a:off x="429264" y="3842032"/>
            <a:ext cx="2824491" cy="369332"/>
          </a:xfrm>
          <a:prstGeom prst="rect">
            <a:avLst/>
          </a:prstGeom>
          <a:blipFill>
            <a:blip r:embed="rId4"/>
            <a:stretch>
              <a:fillRect l="-3205" t="-20000" r="-5342" b="-43077"/>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22886" name="TextBox 10"/>
          <p:cNvSpPr txBox="1">
            <a:spLocks noRot="1" noChangeAspect="1" noMove="1" noResize="1" noEditPoints="1" noAdjustHandles="1" noChangeArrowheads="1" noChangeShapeType="1" noTextEdit="1"/>
          </p:cNvSpPr>
          <p:nvPr/>
        </p:nvSpPr>
        <p:spPr>
          <a:xfrm>
            <a:off x="188224" y="995464"/>
            <a:ext cx="3979872" cy="653128"/>
          </a:xfrm>
          <a:prstGeom prst="rect">
            <a:avLst/>
          </a:prstGeom>
          <a:blipFill>
            <a:blip r:embed="rId5"/>
            <a:stretch>
              <a:fillRect b="-7477"/>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22887" name="TextBox 11"/>
          <p:cNvSpPr>
            <a:spLocks noRot="1" noChangeAspect="1" noMove="1" noEditPoints="1" noAdjustHandles="1" noTextEdit="1"/>
          </p:cNvSpPr>
          <p:nvPr/>
        </p:nvSpPr>
        <p:spPr>
          <a:xfrm>
            <a:off x="4572000" y="973138"/>
            <a:ext cx="4170363" cy="652462"/>
          </a:xfrm>
          <a:prstGeom prst="rect">
            <a:avLst/>
          </a:prstGeom>
          <a:blipFill rotWithShape="1">
            <a:blip r:embed="rId6"/>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88" name="TextBox 12"/>
          <p:cNvSpPr>
            <a:spLocks noRot="1" noChangeAspect="1" noMove="1" noEditPoints="1" noAdjustHandles="1" noTextEdit="1"/>
          </p:cNvSpPr>
          <p:nvPr/>
        </p:nvSpPr>
        <p:spPr>
          <a:xfrm>
            <a:off x="434975" y="4344988"/>
            <a:ext cx="3268663" cy="719137"/>
          </a:xfrm>
          <a:prstGeom prst="rect">
            <a:avLst/>
          </a:prstGeom>
          <a:blipFill rotWithShape="1">
            <a:blip r:embed="rId7"/>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89" name="TextBox 13"/>
          <p:cNvSpPr>
            <a:spLocks noRot="1" noChangeAspect="1" noMove="1" noEditPoints="1" noAdjustHandles="1" noTextEdit="1"/>
          </p:cNvSpPr>
          <p:nvPr/>
        </p:nvSpPr>
        <p:spPr>
          <a:xfrm>
            <a:off x="428625" y="5189538"/>
            <a:ext cx="3732213" cy="719137"/>
          </a:xfrm>
          <a:prstGeom prst="rect">
            <a:avLst/>
          </a:prstGeom>
          <a:blipFill rotWithShape="1">
            <a:blip r:embed="rId8"/>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90" name="TextBox 14"/>
          <p:cNvSpPr>
            <a:spLocks noRot="1" noChangeAspect="1" noMove="1" noEditPoints="1" noAdjustHandles="1" noTextEdit="1"/>
          </p:cNvSpPr>
          <p:nvPr/>
        </p:nvSpPr>
        <p:spPr>
          <a:xfrm>
            <a:off x="4845050" y="2405063"/>
            <a:ext cx="2055813" cy="719137"/>
          </a:xfrm>
          <a:prstGeom prst="rect">
            <a:avLst/>
          </a:prstGeom>
          <a:blipFill rotWithShape="1">
            <a:blip r:embed="rId9"/>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91" name="TextBox 15"/>
          <p:cNvSpPr txBox="1">
            <a:spLocks noRot="1" noChangeAspect="1" noMove="1" noResize="1" noEditPoints="1" noAdjustHandles="1" noChangeArrowheads="1" noChangeShapeType="1" noTextEdit="1"/>
          </p:cNvSpPr>
          <p:nvPr/>
        </p:nvSpPr>
        <p:spPr>
          <a:xfrm>
            <a:off x="4832120" y="3265731"/>
            <a:ext cx="2994409" cy="369332"/>
          </a:xfrm>
          <a:prstGeom prst="rect">
            <a:avLst/>
          </a:prstGeom>
          <a:blipFill>
            <a:blip r:embed="rId10"/>
            <a:stretch>
              <a:fillRect l="-3434" t="-21875" r="-4848" b="-43750"/>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22892" name="TextBox 16"/>
          <p:cNvSpPr txBox="1">
            <a:spLocks noRot="1" noChangeAspect="1" noMove="1" noResize="1" noEditPoints="1" noAdjustHandles="1" noChangeArrowheads="1" noChangeShapeType="1" noTextEdit="1"/>
          </p:cNvSpPr>
          <p:nvPr/>
        </p:nvSpPr>
        <p:spPr>
          <a:xfrm>
            <a:off x="4832120" y="3847635"/>
            <a:ext cx="2654573" cy="369332"/>
          </a:xfrm>
          <a:prstGeom prst="rect">
            <a:avLst/>
          </a:prstGeom>
          <a:blipFill>
            <a:blip r:embed="rId11"/>
            <a:stretch>
              <a:fillRect l="-3645" t="-20000" r="-5695" b="-43077"/>
            </a:stretch>
          </a:blipFill>
        </p:spPr>
        <p:txBody>
          <a:bodyPr/>
          <a:lstStyle>
            <a:defPPr/>
          </a:lstStyle>
          <a:p>
            <a:pPr marR="0" defTabSz="914400" fontAlgn="base">
              <a:buClrTx/>
              <a:buSzTx/>
              <a:buFontTx/>
              <a:buNone/>
              <a:defRPr/>
            </a:pPr>
            <a:r>
              <a:rPr kumimoji="0" lang="en-IN" strike="noStrike" kern="1200" cap="none" spc="0" normalizeH="0" baseline="0" noProof="0">
                <a:noFill/>
                <a:latin typeface="Arial" panose="020B0604020202020204" pitchFamily="34"/>
                <a:ea typeface="MS PGothic" panose="020B0600070205080204" pitchFamily="34" charset="-128"/>
                <a:cs typeface="+mn-cs"/>
              </a:rPr>
              <a:t> </a:t>
            </a:r>
          </a:p>
        </p:txBody>
      </p:sp>
      <p:sp>
        <p:nvSpPr>
          <p:cNvPr id="122893" name="TextBox 17"/>
          <p:cNvSpPr>
            <a:spLocks noRot="1" noChangeAspect="1" noMove="1" noEditPoints="1" noAdjustHandles="1" noTextEdit="1"/>
          </p:cNvSpPr>
          <p:nvPr/>
        </p:nvSpPr>
        <p:spPr>
          <a:xfrm>
            <a:off x="4832350" y="4346575"/>
            <a:ext cx="3268663" cy="719138"/>
          </a:xfrm>
          <a:prstGeom prst="rect">
            <a:avLst/>
          </a:prstGeom>
          <a:blipFill rotWithShape="1">
            <a:blip r:embed="rId12"/>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94" name="TextBox 18"/>
          <p:cNvSpPr>
            <a:spLocks noRot="1" noChangeAspect="1" noMove="1" noEditPoints="1" noAdjustHandles="1" noTextEdit="1"/>
          </p:cNvSpPr>
          <p:nvPr/>
        </p:nvSpPr>
        <p:spPr>
          <a:xfrm>
            <a:off x="4832350" y="5192713"/>
            <a:ext cx="3876675" cy="719137"/>
          </a:xfrm>
          <a:prstGeom prst="rect">
            <a:avLst/>
          </a:prstGeom>
          <a:blipFill rotWithShape="1">
            <a:blip r:embed="rId13"/>
            <a:stretch>
              <a:fillRect/>
            </a:stretch>
          </a:blipFill>
          <a:ln>
            <a:noFill/>
            <a:miter lim="800000"/>
          </a:ln>
        </p:spPr>
        <p:txBody>
          <a:bodyPr anchor="t" anchorCtr="0"/>
          <a:lstStyle>
            <a:defPPr>
              <a:defRPr lang="en-AU"/>
            </a:defPPr>
            <a:lvl1pPr marL="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1pPr>
            <a:lvl2pPr marL="4572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2pPr>
            <a:lvl3pPr marL="9144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3pPr>
            <a:lvl4pPr marL="13716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4pPr>
            <a:lvl5pPr marL="1828800" indent="0" algn="l" defTabSz="914400" rtl="0" eaLnBrk="1" fontAlgn="base" hangingPunct="1">
              <a:lnSpc>
                <a:spcPct val="100000"/>
              </a:lnSpc>
              <a:spcBef>
                <a:spcPct val="0"/>
              </a:spcBef>
              <a:spcAft>
                <a:spcPct val="0"/>
              </a:spcAft>
              <a:buClrTx/>
              <a:buSzTx/>
              <a:buFontTx/>
              <a:buNone/>
              <a:defRPr lang="en-AU" altLang="en-US" sz="1800" b="0" i="0" u="none" baseline="0">
                <a:solidFill>
                  <a:schemeClr val="tx1"/>
                </a:solidFill>
                <a:latin typeface="Arial" panose="020B0604020202020204" pitchFamily="34"/>
                <a:ea typeface="MS PGothic" panose="020B0600070205080204" pitchFamily="34" charset="-128"/>
              </a:defRPr>
            </a:lvl5pPr>
          </a:lstStyle>
          <a:p>
            <a:endParaRPr/>
          </a:p>
        </p:txBody>
      </p:sp>
      <p:sp>
        <p:nvSpPr>
          <p:cNvPr id="122895" name="Rectangle 20"/>
          <p:cNvSpPr/>
          <p:nvPr/>
        </p:nvSpPr>
        <p:spPr>
          <a:xfrm>
            <a:off x="2662238" y="6026150"/>
            <a:ext cx="3819525"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IN" sz="3200" b="0" i="0" u="none" strike="noStrike" kern="1200" cap="none" spc="0" normalizeH="0" baseline="0" noProof="0">
                <a:ln>
                  <a:noFill/>
                </a:ln>
                <a:solidFill>
                  <a:schemeClr val="lt1"/>
                </a:solidFill>
                <a:effectLst/>
                <a:uLnTx/>
                <a:uFillTx/>
                <a:latin typeface="+mn-lt"/>
                <a:ea typeface="+mn-ea"/>
                <a:cs typeface="+mn-cs"/>
              </a:rPr>
              <a:t>Plaintext = “EXAM”</a:t>
            </a:r>
          </a:p>
        </p:txBody>
      </p:sp>
      <p:cxnSp>
        <p:nvCxnSpPr>
          <p:cNvPr id="122896" name="Straight Connector 22"/>
          <p:cNvCxnSpPr/>
          <p:nvPr/>
        </p:nvCxnSpPr>
        <p:spPr>
          <a:xfrm flipH="1">
            <a:off x="4608513" y="2466975"/>
            <a:ext cx="0" cy="3421063"/>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8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8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8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8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8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8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28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28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8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28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28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289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2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nimBg="1"/>
      <p:bldP spid="12289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Polyalphabetic Ciphers</a:t>
            </a:r>
          </a:p>
        </p:txBody>
      </p:sp>
      <p:sp>
        <p:nvSpPr>
          <p:cNvPr id="12390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buFont typeface="Wingdings" panose="05000000000000000000" pitchFamily="2" charset="2"/>
            </a:pPr>
            <a:r>
              <a:rPr lang="en-AU" sz="2800" b="1"/>
              <a:t>polyalphabetic substitution ciphers</a:t>
            </a:r>
            <a:r>
              <a:rPr lang="en-AU" sz="2800"/>
              <a:t> </a:t>
            </a:r>
          </a:p>
          <a:p>
            <a:pPr lvl="0" eaLnBrk="1" hangingPunct="1">
              <a:buFont typeface="Wingdings" panose="05000000000000000000" pitchFamily="2" charset="2"/>
            </a:pPr>
            <a:r>
              <a:rPr lang="en-AU" sz="2800"/>
              <a:t>improve security using multiple cipher alphabets </a:t>
            </a:r>
          </a:p>
          <a:p>
            <a:pPr lvl="0" eaLnBrk="1" hangingPunct="1">
              <a:buFont typeface="Wingdings" panose="05000000000000000000" pitchFamily="2" charset="2"/>
            </a:pPr>
            <a:r>
              <a:rPr lang="en-AU" sz="2800"/>
              <a:t>make cryptanalysis harder with more alphabets to guess and flatter frequency distribution </a:t>
            </a:r>
          </a:p>
          <a:p>
            <a:pPr lvl="0" eaLnBrk="1" hangingPunct="1">
              <a:buFont typeface="Wingdings" panose="05000000000000000000" pitchFamily="2" charset="2"/>
            </a:pPr>
            <a:r>
              <a:rPr lang="en-AU" sz="2800"/>
              <a:t>use a key to select which alphabet is used for each letter of the message </a:t>
            </a:r>
          </a:p>
          <a:p>
            <a:pPr lvl="0" eaLnBrk="1" hangingPunct="1">
              <a:buFont typeface="Wingdings" panose="05000000000000000000" pitchFamily="2" charset="2"/>
            </a:pPr>
            <a:r>
              <a:rPr lang="en-AU" sz="2800"/>
              <a:t>use each alphabet in turn </a:t>
            </a:r>
          </a:p>
          <a:p>
            <a:pPr lvl="0" eaLnBrk="1" hangingPunct="1">
              <a:buFont typeface="Wingdings" panose="05000000000000000000" pitchFamily="2" charset="2"/>
            </a:pPr>
            <a:r>
              <a:rPr lang="en-AU" sz="2800"/>
              <a:t>repeat from start after end of key is reached </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Cryptographic Algorithms</a:t>
            </a:r>
          </a:p>
        </p:txBody>
      </p:sp>
      <p:sp>
        <p:nvSpPr>
          <p:cNvPr id="11" name="Freeform 10"/>
          <p:cNvSpPr/>
          <p:nvPr/>
        </p:nvSpPr>
        <p:spPr>
          <a:xfrm>
            <a:off x="4669024" y="3068458"/>
            <a:ext cx="3431617" cy="397046"/>
          </a:xfrm>
          <a:custGeom>
            <a:avLst/>
            <a:gdLst/>
            <a:ahLst/>
            <a:cxnLst/>
            <a:rect l="0" t="0" r="0" b="0"/>
            <a:pathLst>
              <a:path>
                <a:moveTo>
                  <a:pt x="0" y="0"/>
                </a:moveTo>
                <a:lnTo>
                  <a:pt x="0" y="198523"/>
                </a:lnTo>
                <a:lnTo>
                  <a:pt x="3431617" y="198523"/>
                </a:lnTo>
                <a:lnTo>
                  <a:pt x="3431617" y="3970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2" name="Freeform 11"/>
          <p:cNvSpPr/>
          <p:nvPr/>
        </p:nvSpPr>
        <p:spPr>
          <a:xfrm>
            <a:off x="4669024" y="3068458"/>
            <a:ext cx="1143872" cy="397046"/>
          </a:xfrm>
          <a:custGeom>
            <a:avLst/>
            <a:gdLst/>
            <a:ahLst/>
            <a:cxnLst/>
            <a:rect l="0" t="0" r="0" b="0"/>
            <a:pathLst>
              <a:path>
                <a:moveTo>
                  <a:pt x="0" y="0"/>
                </a:moveTo>
                <a:lnTo>
                  <a:pt x="0" y="198523"/>
                </a:lnTo>
                <a:lnTo>
                  <a:pt x="1143872" y="198523"/>
                </a:lnTo>
                <a:lnTo>
                  <a:pt x="1143872" y="3970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3" name="Freeform 12"/>
          <p:cNvSpPr/>
          <p:nvPr/>
        </p:nvSpPr>
        <p:spPr>
          <a:xfrm>
            <a:off x="3525151" y="3068458"/>
            <a:ext cx="1143872" cy="397046"/>
          </a:xfrm>
          <a:custGeom>
            <a:avLst/>
            <a:gdLst/>
            <a:ahLst/>
            <a:cxnLst/>
            <a:rect l="0" t="0" r="0" b="0"/>
            <a:pathLst>
              <a:path>
                <a:moveTo>
                  <a:pt x="1143872" y="0"/>
                </a:moveTo>
                <a:lnTo>
                  <a:pt x="1143872" y="198523"/>
                </a:lnTo>
                <a:lnTo>
                  <a:pt x="0" y="198523"/>
                </a:lnTo>
                <a:lnTo>
                  <a:pt x="0" y="3970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4" name="Freeform 13"/>
          <p:cNvSpPr/>
          <p:nvPr/>
        </p:nvSpPr>
        <p:spPr>
          <a:xfrm>
            <a:off x="1237406" y="3068458"/>
            <a:ext cx="3431617" cy="397046"/>
          </a:xfrm>
          <a:custGeom>
            <a:avLst/>
            <a:gdLst/>
            <a:ahLst/>
            <a:cxnLst/>
            <a:rect l="0" t="0" r="0" b="0"/>
            <a:pathLst>
              <a:path>
                <a:moveTo>
                  <a:pt x="3431617" y="0"/>
                </a:moveTo>
                <a:lnTo>
                  <a:pt x="3431617" y="198523"/>
                </a:lnTo>
                <a:lnTo>
                  <a:pt x="0" y="198523"/>
                </a:lnTo>
                <a:lnTo>
                  <a:pt x="0" y="3970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5" name="Freeform 14"/>
          <p:cNvSpPr/>
          <p:nvPr/>
        </p:nvSpPr>
        <p:spPr>
          <a:xfrm>
            <a:off x="3723674" y="2123109"/>
            <a:ext cx="1890698" cy="945349"/>
          </a:xfrm>
          <a:custGeom>
            <a:avLst/>
            <a:gdLst>
              <a:gd name="connsiteX0" fmla="*/ 0 w 1890698"/>
              <a:gd name="connsiteY0" fmla="*/ 0 h 945349"/>
              <a:gd name="connsiteX1" fmla="*/ 1890698 w 1890698"/>
              <a:gd name="connsiteY1" fmla="*/ 0 h 945349"/>
              <a:gd name="connsiteX2" fmla="*/ 1890698 w 1890698"/>
              <a:gd name="connsiteY2" fmla="*/ 945349 h 945349"/>
              <a:gd name="connsiteX3" fmla="*/ 0 w 1890698"/>
              <a:gd name="connsiteY3" fmla="*/ 945349 h 945349"/>
              <a:gd name="connsiteX4" fmla="*/ 0 w 1890698"/>
              <a:gd name="connsiteY4" fmla="*/ 0 h 9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698" h="945349">
                <a:moveTo>
                  <a:pt x="0" y="0"/>
                </a:moveTo>
                <a:lnTo>
                  <a:pt x="1890698" y="0"/>
                </a:lnTo>
                <a:lnTo>
                  <a:pt x="1890698" y="945349"/>
                </a:lnTo>
                <a:lnTo>
                  <a:pt x="0" y="9453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Cryptographic algorithms and protocols </a:t>
            </a:r>
          </a:p>
        </p:txBody>
      </p:sp>
      <p:sp>
        <p:nvSpPr>
          <p:cNvPr id="16" name="Freeform 15"/>
          <p:cNvSpPr/>
          <p:nvPr/>
        </p:nvSpPr>
        <p:spPr>
          <a:xfrm>
            <a:off x="292056" y="3465505"/>
            <a:ext cx="1890698" cy="945349"/>
          </a:xfrm>
          <a:custGeom>
            <a:avLst/>
            <a:gdLst>
              <a:gd name="connsiteX0" fmla="*/ 0 w 1890698"/>
              <a:gd name="connsiteY0" fmla="*/ 0 h 945349"/>
              <a:gd name="connsiteX1" fmla="*/ 1890698 w 1890698"/>
              <a:gd name="connsiteY1" fmla="*/ 0 h 945349"/>
              <a:gd name="connsiteX2" fmla="*/ 1890698 w 1890698"/>
              <a:gd name="connsiteY2" fmla="*/ 945349 h 945349"/>
              <a:gd name="connsiteX3" fmla="*/ 0 w 1890698"/>
              <a:gd name="connsiteY3" fmla="*/ 945349 h 945349"/>
              <a:gd name="connsiteX4" fmla="*/ 0 w 1890698"/>
              <a:gd name="connsiteY4" fmla="*/ 0 h 9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698" h="945349">
                <a:moveTo>
                  <a:pt x="0" y="0"/>
                </a:moveTo>
                <a:lnTo>
                  <a:pt x="1890698" y="0"/>
                </a:lnTo>
                <a:lnTo>
                  <a:pt x="1890698" y="945349"/>
                </a:lnTo>
                <a:lnTo>
                  <a:pt x="0" y="9453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Symmetric encryption</a:t>
            </a:r>
          </a:p>
        </p:txBody>
      </p:sp>
      <p:sp>
        <p:nvSpPr>
          <p:cNvPr id="17" name="Freeform 16"/>
          <p:cNvSpPr/>
          <p:nvPr/>
        </p:nvSpPr>
        <p:spPr>
          <a:xfrm>
            <a:off x="2579802" y="3465505"/>
            <a:ext cx="1890698" cy="945349"/>
          </a:xfrm>
          <a:custGeom>
            <a:avLst/>
            <a:gdLst>
              <a:gd name="connsiteX0" fmla="*/ 0 w 1890698"/>
              <a:gd name="connsiteY0" fmla="*/ 0 h 945349"/>
              <a:gd name="connsiteX1" fmla="*/ 1890698 w 1890698"/>
              <a:gd name="connsiteY1" fmla="*/ 0 h 945349"/>
              <a:gd name="connsiteX2" fmla="*/ 1890698 w 1890698"/>
              <a:gd name="connsiteY2" fmla="*/ 945349 h 945349"/>
              <a:gd name="connsiteX3" fmla="*/ 0 w 1890698"/>
              <a:gd name="connsiteY3" fmla="*/ 945349 h 945349"/>
              <a:gd name="connsiteX4" fmla="*/ 0 w 1890698"/>
              <a:gd name="connsiteY4" fmla="*/ 0 h 9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698" h="945349">
                <a:moveTo>
                  <a:pt x="0" y="0"/>
                </a:moveTo>
                <a:lnTo>
                  <a:pt x="1890698" y="0"/>
                </a:lnTo>
                <a:lnTo>
                  <a:pt x="1890698" y="945349"/>
                </a:lnTo>
                <a:lnTo>
                  <a:pt x="0" y="9453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Asymmetric encryption</a:t>
            </a:r>
          </a:p>
        </p:txBody>
      </p:sp>
      <p:sp>
        <p:nvSpPr>
          <p:cNvPr id="18" name="Freeform 17"/>
          <p:cNvSpPr/>
          <p:nvPr/>
        </p:nvSpPr>
        <p:spPr>
          <a:xfrm>
            <a:off x="4867547" y="3465505"/>
            <a:ext cx="1890698" cy="945349"/>
          </a:xfrm>
          <a:custGeom>
            <a:avLst/>
            <a:gdLst>
              <a:gd name="connsiteX0" fmla="*/ 0 w 1890698"/>
              <a:gd name="connsiteY0" fmla="*/ 0 h 945349"/>
              <a:gd name="connsiteX1" fmla="*/ 1890698 w 1890698"/>
              <a:gd name="connsiteY1" fmla="*/ 0 h 945349"/>
              <a:gd name="connsiteX2" fmla="*/ 1890698 w 1890698"/>
              <a:gd name="connsiteY2" fmla="*/ 945349 h 945349"/>
              <a:gd name="connsiteX3" fmla="*/ 0 w 1890698"/>
              <a:gd name="connsiteY3" fmla="*/ 945349 h 945349"/>
              <a:gd name="connsiteX4" fmla="*/ 0 w 1890698"/>
              <a:gd name="connsiteY4" fmla="*/ 0 h 9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698" h="945349">
                <a:moveTo>
                  <a:pt x="0" y="0"/>
                </a:moveTo>
                <a:lnTo>
                  <a:pt x="1890698" y="0"/>
                </a:lnTo>
                <a:lnTo>
                  <a:pt x="1890698" y="945349"/>
                </a:lnTo>
                <a:lnTo>
                  <a:pt x="0" y="9453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a:t>Data integrity algorithms</a:t>
            </a:r>
          </a:p>
        </p:txBody>
      </p:sp>
      <p:sp>
        <p:nvSpPr>
          <p:cNvPr id="19" name="Freeform 18"/>
          <p:cNvSpPr/>
          <p:nvPr/>
        </p:nvSpPr>
        <p:spPr>
          <a:xfrm>
            <a:off x="7155292" y="3465505"/>
            <a:ext cx="1890698" cy="945349"/>
          </a:xfrm>
          <a:custGeom>
            <a:avLst/>
            <a:gdLst>
              <a:gd name="connsiteX0" fmla="*/ 0 w 1890698"/>
              <a:gd name="connsiteY0" fmla="*/ 0 h 945349"/>
              <a:gd name="connsiteX1" fmla="*/ 1890698 w 1890698"/>
              <a:gd name="connsiteY1" fmla="*/ 0 h 945349"/>
              <a:gd name="connsiteX2" fmla="*/ 1890698 w 1890698"/>
              <a:gd name="connsiteY2" fmla="*/ 945349 h 945349"/>
              <a:gd name="connsiteX3" fmla="*/ 0 w 1890698"/>
              <a:gd name="connsiteY3" fmla="*/ 945349 h 945349"/>
              <a:gd name="connsiteX4" fmla="*/ 0 w 1890698"/>
              <a:gd name="connsiteY4" fmla="*/ 0 h 9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698" h="945349">
                <a:moveTo>
                  <a:pt x="0" y="0"/>
                </a:moveTo>
                <a:lnTo>
                  <a:pt x="1890698" y="0"/>
                </a:lnTo>
                <a:lnTo>
                  <a:pt x="1890698" y="945349"/>
                </a:lnTo>
                <a:lnTo>
                  <a:pt x="0" y="9453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a:t>Authentication protocols</a:t>
            </a:r>
          </a:p>
        </p:txBody>
      </p:sp>
      <p:sp>
        <p:nvSpPr>
          <p:cNvPr id="8" name="Content Placeholder 2"/>
          <p:cNvSpPr txBox="1"/>
          <p:nvPr/>
        </p:nvSpPr>
        <p:spPr>
          <a:xfrm>
            <a:off x="190500" y="990600"/>
            <a:ext cx="8763000" cy="5334000"/>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l"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l" defTabSz="914400" rtl="0" eaLnBrk="1" latinLnBrk="0" hangingPunct="1">
              <a:lnSpc>
                <a:spcPct val="114000"/>
              </a:lnSpc>
              <a:spcBef>
                <a:spcPct val="20000"/>
              </a:spcBef>
              <a:buClrTx/>
              <a:buFont typeface="Arial" panose="020B0604020202020204"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l" defTabSz="914400" rtl="0" eaLnBrk="1" latinLnBrk="0" hangingPunct="1">
              <a:lnSpc>
                <a:spcPct val="114000"/>
              </a:lnSpc>
              <a:spcBef>
                <a:spcPct val="20000"/>
              </a:spcBef>
              <a:buClrTx/>
              <a:buFont typeface="Arial" panose="020B0604020202020204"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l" defTabSz="914400" rtl="0" eaLnBrk="1" latinLnBrk="0" hangingPunct="1">
              <a:lnSpc>
                <a:spcPct val="114000"/>
              </a:lnSpc>
              <a:spcBef>
                <a:spcPct val="20000"/>
              </a:spcBef>
              <a:buClrTx/>
              <a:buFont typeface="Arial" panose="020B0604020202020204"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IN" dirty="0"/>
              <a:t>Cryptographic algorithms and protocols can be grouped into four main areas</a:t>
            </a:r>
          </a:p>
        </p:txBody>
      </p:sp>
      <p:sp>
        <p:nvSpPr>
          <p:cNvPr id="20" name="TextBox 19"/>
          <p:cNvSpPr txBox="1"/>
          <p:nvPr/>
        </p:nvSpPr>
        <p:spPr>
          <a:xfrm>
            <a:off x="190500" y="4605621"/>
            <a:ext cx="8753934" cy="1355371"/>
          </a:xfrm>
          <a:prstGeom prst="rect">
            <a:avLst/>
          </a:prstGeom>
          <a:noFill/>
        </p:spPr>
        <p:txBody>
          <a:bodyPr wrap="square" rtlCol="0">
            <a:spAutoFit/>
          </a:bodyPr>
          <a:lstStyle/>
          <a:p>
            <a:pPr marL="342900" indent="-342900" algn="just">
              <a:lnSpc>
                <a:spcPct val="114000"/>
              </a:lnSpc>
              <a:spcBef>
                <a:spcPct val="20000"/>
              </a:spcBef>
              <a:buClr>
                <a:schemeClr val="tx1"/>
              </a:buClr>
              <a:buFont typeface="Wingdings" panose="05000000000000000000" pitchFamily="2" charset="2"/>
              <a:buChar char="§"/>
            </a:pPr>
            <a:r>
              <a:rPr lang="en-IN" sz="2400" b="1" dirty="0">
                <a:solidFill>
                  <a:schemeClr val="tx2"/>
                </a:solidFill>
                <a:latin typeface="+mj-lt"/>
                <a:ea typeface="Times New Roman" panose="02020603050405020304" pitchFamily="18" charset="0"/>
                <a:cs typeface="Times New Roman" panose="02020603050405020304" pitchFamily="18" charset="0"/>
              </a:rPr>
              <a:t>Symmetric encryption </a:t>
            </a:r>
            <a:r>
              <a:rPr lang="en-IN" sz="2400" dirty="0">
                <a:latin typeface="+mj-lt"/>
                <a:ea typeface="Times New Roman" panose="02020603050405020304" pitchFamily="18" charset="0"/>
                <a:cs typeface="Times New Roman" panose="02020603050405020304" pitchFamily="18" charset="0"/>
              </a:rPr>
              <a:t>used to secure the contents of blocks or streams of data of any size, including messages, files, encryption keys, and passwords</a:t>
            </a:r>
          </a:p>
        </p:txBody>
      </p:sp>
      <p:sp>
        <p:nvSpPr>
          <p:cNvPr id="21" name="TextBox 20"/>
          <p:cNvSpPr txBox="1"/>
          <p:nvPr/>
        </p:nvSpPr>
        <p:spPr>
          <a:xfrm>
            <a:off x="190500" y="4605621"/>
            <a:ext cx="8753934" cy="1331390"/>
          </a:xfrm>
          <a:prstGeom prst="rect">
            <a:avLst/>
          </a:prstGeom>
          <a:noFill/>
        </p:spPr>
        <p:txBody>
          <a:bodyPr wrap="square" rtlCol="0">
            <a:spAutoFit/>
          </a:bodyPr>
          <a:lstStyle/>
          <a:p>
            <a:pPr marL="342900" indent="-342900" algn="just">
              <a:lnSpc>
                <a:spcPct val="114000"/>
              </a:lnSpc>
              <a:spcBef>
                <a:spcPct val="20000"/>
              </a:spcBef>
              <a:buClr>
                <a:schemeClr val="tx1"/>
              </a:buClr>
              <a:buFont typeface="Wingdings" panose="05000000000000000000" pitchFamily="2" charset="2"/>
              <a:buChar char="§"/>
            </a:pPr>
            <a:r>
              <a:rPr lang="en-IN" sz="2400" b="1" dirty="0">
                <a:solidFill>
                  <a:schemeClr val="tx2"/>
                </a:solidFill>
                <a:latin typeface="+mj-lt"/>
                <a:ea typeface="Times New Roman" panose="02020603050405020304" pitchFamily="18" charset="0"/>
                <a:cs typeface="Times New Roman" panose="02020603050405020304" pitchFamily="18" charset="0"/>
              </a:rPr>
              <a:t>Asymmetric encryption </a:t>
            </a:r>
            <a:r>
              <a:rPr lang="en-IN" sz="2400" dirty="0">
                <a:latin typeface="+mj-lt"/>
                <a:ea typeface="Times New Roman" panose="02020603050405020304" pitchFamily="18" charset="0"/>
                <a:cs typeface="Times New Roman" panose="02020603050405020304" pitchFamily="18" charset="0"/>
              </a:rPr>
              <a:t>used to conceal small blocks of data, such as encryption keys and hash function values, which are used in digital signatures.</a:t>
            </a:r>
          </a:p>
        </p:txBody>
      </p:sp>
      <p:sp>
        <p:nvSpPr>
          <p:cNvPr id="22" name="TextBox 21"/>
          <p:cNvSpPr txBox="1"/>
          <p:nvPr/>
        </p:nvSpPr>
        <p:spPr>
          <a:xfrm>
            <a:off x="182879" y="4594262"/>
            <a:ext cx="8753934" cy="934358"/>
          </a:xfrm>
          <a:prstGeom prst="rect">
            <a:avLst/>
          </a:prstGeom>
          <a:noFill/>
        </p:spPr>
        <p:txBody>
          <a:bodyPr wrap="square" rtlCol="0">
            <a:spAutoFit/>
          </a:bodyPr>
          <a:lstStyle/>
          <a:p>
            <a:pPr marL="342900" indent="-342900" algn="just">
              <a:lnSpc>
                <a:spcPct val="114000"/>
              </a:lnSpc>
              <a:spcBef>
                <a:spcPct val="20000"/>
              </a:spcBef>
              <a:buClr>
                <a:schemeClr val="tx1"/>
              </a:buClr>
              <a:buFont typeface="Wingdings" panose="05000000000000000000" pitchFamily="2" charset="2"/>
              <a:buChar char="§"/>
            </a:pPr>
            <a:r>
              <a:rPr lang="en-IN" sz="2400" b="1" dirty="0">
                <a:solidFill>
                  <a:schemeClr val="tx2"/>
                </a:solidFill>
                <a:latin typeface="+mj-lt"/>
                <a:ea typeface="Times New Roman" panose="02020603050405020304" pitchFamily="18" charset="0"/>
                <a:cs typeface="Times New Roman" panose="02020603050405020304" pitchFamily="18" charset="0"/>
              </a:rPr>
              <a:t>Data integrity algorithms u</a:t>
            </a:r>
            <a:r>
              <a:rPr lang="en-IN" sz="2400" dirty="0">
                <a:latin typeface="+mj-lt"/>
                <a:ea typeface="Times New Roman" panose="02020603050405020304" pitchFamily="18" charset="0"/>
                <a:cs typeface="Times New Roman" panose="02020603050405020304" pitchFamily="18" charset="0"/>
              </a:rPr>
              <a:t>sed to protect blocks of data, such as messages, from alteration.</a:t>
            </a:r>
          </a:p>
        </p:txBody>
      </p:sp>
      <p:sp>
        <p:nvSpPr>
          <p:cNvPr id="23" name="TextBox 22"/>
          <p:cNvSpPr txBox="1"/>
          <p:nvPr/>
        </p:nvSpPr>
        <p:spPr>
          <a:xfrm>
            <a:off x="198121" y="4594262"/>
            <a:ext cx="8753934" cy="1826269"/>
          </a:xfrm>
          <a:prstGeom prst="rect">
            <a:avLst/>
          </a:prstGeom>
          <a:noFill/>
        </p:spPr>
        <p:txBody>
          <a:bodyPr wrap="square" rtlCol="0">
            <a:spAutoFit/>
          </a:bodyPr>
          <a:lstStyle/>
          <a:p>
            <a:pPr marL="342900" indent="-342900" algn="just">
              <a:lnSpc>
                <a:spcPct val="114000"/>
              </a:lnSpc>
              <a:spcBef>
                <a:spcPct val="20000"/>
              </a:spcBef>
              <a:buClr>
                <a:schemeClr val="tx1"/>
              </a:buClr>
              <a:buFont typeface="Wingdings" panose="05000000000000000000" pitchFamily="2" charset="2"/>
              <a:buChar char="§"/>
            </a:pPr>
            <a:r>
              <a:rPr lang="en-IN" sz="2400" b="1" dirty="0">
                <a:solidFill>
                  <a:schemeClr val="tx2"/>
                </a:solidFill>
                <a:latin typeface="+mj-lt"/>
                <a:ea typeface="Times New Roman" panose="02020603050405020304" pitchFamily="18" charset="0"/>
                <a:cs typeface="Times New Roman" panose="02020603050405020304" pitchFamily="18" charset="0"/>
              </a:rPr>
              <a:t>Authentication Protocols </a:t>
            </a:r>
            <a:r>
              <a:rPr lang="en-IN" sz="2400" dirty="0">
                <a:latin typeface="+mj-lt"/>
                <a:ea typeface="Times New Roman" panose="02020603050405020304" pitchFamily="18" charset="0"/>
                <a:cs typeface="Times New Roman" panose="02020603050405020304" pitchFamily="18" charset="0"/>
              </a:rPr>
              <a:t>are schemes based on the use of cryptographic algorithms designed to authenticate the identity of entities.</a:t>
            </a:r>
          </a:p>
          <a:p>
            <a:pPr marL="342900" indent="-342900" algn="just">
              <a:lnSpc>
                <a:spcPct val="114000"/>
              </a:lnSpc>
              <a:spcBef>
                <a:spcPct val="20000"/>
              </a:spcBef>
              <a:buClr>
                <a:schemeClr val="tx1"/>
              </a:buClr>
              <a:buFont typeface="Wingdings" panose="05000000000000000000" pitchFamily="2" charset="2"/>
              <a:buChar char="§"/>
            </a:pPr>
            <a:endParaRPr lang="en-IN" sz="2400" dirty="0">
              <a:latin typeface="+mj-lt"/>
              <a:ea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up)">
                                      <p:cBhvr>
                                        <p:cTn id="55" dur="500"/>
                                        <p:tgtEl>
                                          <p:spTgt spid="19"/>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2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P spid="19" grpId="0" bldLvl="0" animBg="1"/>
      <p:bldP spid="20" grpId="0"/>
      <p:bldP spid="20" grpId="1"/>
      <p:bldP spid="21" grpId="0"/>
      <p:bldP spid="21" grpId="1"/>
      <p:bldP spid="22" grpId="0"/>
      <p:bldP spid="22" grpId="1"/>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ea typeface="MS PGothic" panose="020B0600070205080204" pitchFamily="34" charset="-128"/>
              </a:rPr>
              <a:t>Vigenère Cipher</a:t>
            </a:r>
          </a:p>
        </p:txBody>
      </p:sp>
      <p:sp>
        <p:nvSpPr>
          <p:cNvPr id="12595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AU">
                <a:ea typeface="MS PGothic" panose="020B0600070205080204" pitchFamily="34" charset="-128"/>
              </a:rPr>
              <a:t>simplest polyalphabetic substitution cipher</a:t>
            </a:r>
          </a:p>
          <a:p>
            <a:pPr lvl="0" eaLnBrk="1" hangingPunct="1"/>
            <a:r>
              <a:rPr lang="en-AU">
                <a:ea typeface="MS PGothic" panose="020B0600070205080204" pitchFamily="34" charset="-128"/>
              </a:rPr>
              <a:t>effectively multiple caesar ciphers </a:t>
            </a:r>
          </a:p>
          <a:p>
            <a:pPr lvl="0" eaLnBrk="1" hangingPunct="1"/>
            <a:r>
              <a:rPr lang="en-AU">
                <a:ea typeface="MS PGothic" panose="020B0600070205080204" pitchFamily="34" charset="-128"/>
              </a:rPr>
              <a:t>key is multiple letters long K = k</a:t>
            </a:r>
            <a:r>
              <a:rPr lang="en-AU" baseline="-25000">
                <a:ea typeface="MS PGothic" panose="020B0600070205080204" pitchFamily="34" charset="-128"/>
              </a:rPr>
              <a:t>1</a:t>
            </a:r>
            <a:r>
              <a:rPr lang="en-AU">
                <a:ea typeface="MS PGothic" panose="020B0600070205080204" pitchFamily="34" charset="-128"/>
              </a:rPr>
              <a:t> k</a:t>
            </a:r>
            <a:r>
              <a:rPr lang="en-AU" baseline="-25000">
                <a:ea typeface="MS PGothic" panose="020B0600070205080204" pitchFamily="34" charset="-128"/>
              </a:rPr>
              <a:t>2</a:t>
            </a:r>
            <a:r>
              <a:rPr lang="en-AU">
                <a:ea typeface="MS PGothic" panose="020B0600070205080204" pitchFamily="34" charset="-128"/>
              </a:rPr>
              <a:t> ... k</a:t>
            </a:r>
            <a:r>
              <a:rPr lang="en-AU" baseline="-25000">
                <a:ea typeface="MS PGothic" panose="020B0600070205080204" pitchFamily="34" charset="-128"/>
              </a:rPr>
              <a:t>d</a:t>
            </a:r>
            <a:r>
              <a:rPr lang="en-AU">
                <a:ea typeface="MS PGothic" panose="020B0600070205080204" pitchFamily="34" charset="-128"/>
              </a:rPr>
              <a:t> </a:t>
            </a:r>
          </a:p>
          <a:p>
            <a:pPr lvl="0" eaLnBrk="1" hangingPunct="1"/>
            <a:r>
              <a:rPr lang="en-AU">
                <a:ea typeface="MS PGothic" panose="020B0600070205080204" pitchFamily="34" charset="-128"/>
              </a:rPr>
              <a:t>i</a:t>
            </a:r>
            <a:r>
              <a:rPr lang="en-AU" baseline="30000">
                <a:ea typeface="MS PGothic" panose="020B0600070205080204" pitchFamily="34" charset="-128"/>
              </a:rPr>
              <a:t>th</a:t>
            </a:r>
            <a:r>
              <a:rPr lang="en-AU">
                <a:ea typeface="MS PGothic" panose="020B0600070205080204" pitchFamily="34" charset="-128"/>
              </a:rPr>
              <a:t> letter specifies i</a:t>
            </a:r>
            <a:r>
              <a:rPr lang="en-AU" baseline="30000">
                <a:ea typeface="MS PGothic" panose="020B0600070205080204" pitchFamily="34" charset="-128"/>
              </a:rPr>
              <a:t>th</a:t>
            </a:r>
            <a:r>
              <a:rPr lang="en-AU">
                <a:ea typeface="MS PGothic" panose="020B0600070205080204" pitchFamily="34" charset="-128"/>
              </a:rPr>
              <a:t> alphabet to use </a:t>
            </a:r>
          </a:p>
          <a:p>
            <a:pPr lvl="0" eaLnBrk="1" hangingPunct="1"/>
            <a:r>
              <a:rPr lang="en-AU">
                <a:ea typeface="MS PGothic" panose="020B0600070205080204" pitchFamily="34" charset="-128"/>
              </a:rPr>
              <a:t>use each alphabet in turn </a:t>
            </a:r>
          </a:p>
          <a:p>
            <a:pPr lvl="0" eaLnBrk="1" hangingPunct="1"/>
            <a:r>
              <a:rPr lang="en-AU">
                <a:ea typeface="MS PGothic" panose="020B0600070205080204" pitchFamily="34" charset="-128"/>
              </a:rPr>
              <a:t>repeat from start after d letters in message</a:t>
            </a:r>
          </a:p>
          <a:p>
            <a:pPr lvl="0" eaLnBrk="1" hangingPunct="1"/>
            <a:r>
              <a:rPr lang="en-AU">
                <a:ea typeface="MS PGothic" panose="020B0600070205080204" pitchFamily="34" charset="-128"/>
              </a:rPr>
              <a:t>decryption simply works in reverse </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Example of </a:t>
            </a:r>
            <a:r>
              <a:rPr lang="en-AU">
                <a:ea typeface="MS PGothic" panose="020B0600070205080204" pitchFamily="34" charset="-128"/>
              </a:rPr>
              <a:t>Vigenère Cipher</a:t>
            </a:r>
          </a:p>
        </p:txBody>
      </p:sp>
      <p:sp>
        <p:nvSpPr>
          <p:cNvPr id="128002"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buFont typeface="Wingdings" panose="05000000000000000000" pitchFamily="2" charset="2"/>
            </a:pPr>
            <a:r>
              <a:rPr lang="en-AU" sz="2800"/>
              <a:t>write the plaintext out </a:t>
            </a:r>
          </a:p>
          <a:p>
            <a:pPr marL="342900" lvl="0" indent="-342900" eaLnBrk="1" hangingPunct="1">
              <a:buFont typeface="Wingdings" panose="05000000000000000000" pitchFamily="2" charset="2"/>
            </a:pPr>
            <a:r>
              <a:rPr lang="en-AU" sz="2800"/>
              <a:t>write the keyword repeated above it</a:t>
            </a:r>
          </a:p>
          <a:p>
            <a:pPr marL="342900" lvl="0" indent="-342900" eaLnBrk="1" hangingPunct="1">
              <a:buFont typeface="Wingdings" panose="05000000000000000000" pitchFamily="2" charset="2"/>
            </a:pPr>
            <a:r>
              <a:rPr lang="en-AU" sz="2800"/>
              <a:t>use each key letter as a caesar cipher key </a:t>
            </a:r>
          </a:p>
          <a:p>
            <a:pPr marL="342900" lvl="0" indent="-342900" eaLnBrk="1" hangingPunct="1">
              <a:buFont typeface="Wingdings" panose="05000000000000000000" pitchFamily="2" charset="2"/>
            </a:pPr>
            <a:r>
              <a:rPr lang="en-AU" sz="2800"/>
              <a:t>encrypt the corresponding plaintext letter</a:t>
            </a:r>
          </a:p>
          <a:p>
            <a:pPr marL="342900" lvl="0" indent="-342900" eaLnBrk="1" hangingPunct="1">
              <a:buFont typeface="Wingdings" panose="05000000000000000000" pitchFamily="2" charset="2"/>
            </a:pPr>
            <a:r>
              <a:rPr lang="en-US" altLang="en-US" sz="2800"/>
              <a:t>eg using keyword </a:t>
            </a:r>
            <a:r>
              <a:rPr lang="en-US" altLang="en-US" sz="2800" i="1"/>
              <a:t>deceptive</a:t>
            </a:r>
            <a:endParaRPr lang="en-AU" sz="2800" i="1"/>
          </a:p>
          <a:p>
            <a:pPr marL="742950" lvl="1" indent="-285750" eaLnBrk="1" hangingPunct="1">
              <a:buFont typeface="Wingdings" panose="05000000000000000000" pitchFamily="2" charset="2"/>
              <a:buNone/>
            </a:pPr>
            <a:r>
              <a:rPr lang="en-AU" sz="2400">
                <a:latin typeface="Courier"/>
                <a:ea typeface="MS PGothic" panose="020B0600070205080204" pitchFamily="34" charset="-128"/>
              </a:rPr>
              <a:t>key:       deceptivedeceptivedeceptive</a:t>
            </a:r>
          </a:p>
          <a:p>
            <a:pPr marL="742950" lvl="1" indent="-285750" eaLnBrk="1" hangingPunct="1">
              <a:buFont typeface="Wingdings" panose="05000000000000000000" pitchFamily="2" charset="2"/>
              <a:buNone/>
            </a:pPr>
            <a:r>
              <a:rPr lang="en-AU" sz="2400">
                <a:latin typeface="Courier"/>
                <a:ea typeface="MS PGothic" panose="020B0600070205080204" pitchFamily="34" charset="-128"/>
              </a:rPr>
              <a:t>plaintext: wearediscoveredsaveyourself</a:t>
            </a:r>
          </a:p>
          <a:p>
            <a:pPr marL="742950" lvl="1" indent="-285750" eaLnBrk="1" hangingPunct="1">
              <a:buFont typeface="Wingdings" panose="05000000000000000000" pitchFamily="2" charset="2"/>
              <a:buNone/>
            </a:pPr>
            <a:r>
              <a:rPr lang="en-AU" sz="2400">
                <a:latin typeface="Courier"/>
                <a:ea typeface="MS PGothic" panose="020B0600070205080204" pitchFamily="34" charset="-128"/>
              </a:rPr>
              <a:t>ciphertext:ZICVTWQNGRZGVTWAVZHCQYGLMGJ</a:t>
            </a:r>
          </a:p>
          <a:p>
            <a:pPr marL="742950" lvl="1" indent="-285750" eaLnBrk="1" hangingPunct="1">
              <a:buFont typeface="Wingdings" panose="05000000000000000000" pitchFamily="2" charset="2"/>
              <a:buNone/>
            </a:pPr>
            <a:r>
              <a:rPr lang="en-AU" sz="2400">
                <a:ea typeface="MS PGothic" panose="020B0600070205080204" pitchFamily="34" charset="-128"/>
              </a:rPr>
              <a:t> </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Security of </a:t>
            </a:r>
            <a:r>
              <a:rPr lang="en-AU">
                <a:ea typeface="MS PGothic" panose="020B0600070205080204" pitchFamily="34" charset="-128"/>
              </a:rPr>
              <a:t>Vigenère Ciphers</a:t>
            </a:r>
          </a:p>
        </p:txBody>
      </p:sp>
      <p:sp>
        <p:nvSpPr>
          <p:cNvPr id="130050"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have multiple ciphertext letters for each plaintext letter</a:t>
            </a:r>
          </a:p>
          <a:p>
            <a:pPr marL="342900" lvl="0" indent="-342900" eaLnBrk="1" hangingPunct="1"/>
            <a:r>
              <a:rPr lang="en-US" altLang="en-US">
                <a:ea typeface="MS PGothic" panose="020B0600070205080204" pitchFamily="34" charset="-128"/>
              </a:rPr>
              <a:t>hence letter frequencies are obscured</a:t>
            </a:r>
          </a:p>
          <a:p>
            <a:pPr marL="342900" lvl="0" indent="-342900" eaLnBrk="1" hangingPunct="1"/>
            <a:r>
              <a:rPr lang="en-US" altLang="en-US">
                <a:ea typeface="MS PGothic" panose="020B0600070205080204" pitchFamily="34" charset="-128"/>
              </a:rPr>
              <a:t>but not totally lost</a:t>
            </a:r>
          </a:p>
          <a:p>
            <a:pPr marL="342900" lvl="0" indent="-342900" eaLnBrk="1" hangingPunct="1"/>
            <a:r>
              <a:rPr lang="en-US" altLang="en-US">
                <a:ea typeface="MS PGothic" panose="020B0600070205080204" pitchFamily="34" charset="-128"/>
              </a:rPr>
              <a:t>start with letter frequencies</a:t>
            </a:r>
          </a:p>
          <a:p>
            <a:pPr marL="742950" lvl="1" indent="-285750" eaLnBrk="1" hangingPunct="1"/>
            <a:r>
              <a:rPr lang="en-US" altLang="en-US">
                <a:ea typeface="MS PGothic" panose="020B0600070205080204" pitchFamily="34" charset="-128"/>
              </a:rPr>
              <a:t>see if look monoalphabetic or not</a:t>
            </a:r>
          </a:p>
          <a:p>
            <a:pPr marL="342900" lvl="0" indent="-342900" eaLnBrk="1" hangingPunct="1"/>
            <a:r>
              <a:rPr lang="en-US" altLang="en-US">
                <a:ea typeface="MS PGothic" panose="020B0600070205080204" pitchFamily="34" charset="-128"/>
              </a:rPr>
              <a:t>if not, then need to determine number of alphabets, since then can attach each</a:t>
            </a:r>
            <a:endParaRPr lang="en-AU">
              <a:ea typeface="MS PGothic" panose="020B0600070205080204" pitchFamily="34" charset="-128"/>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Autokey Cipher</a:t>
            </a:r>
          </a:p>
        </p:txBody>
      </p:sp>
      <p:sp>
        <p:nvSpPr>
          <p:cNvPr id="132098" name="Rectangle 3"/>
          <p:cNvSpPr>
            <a:spLocks noGrp="1"/>
          </p:cNvSpPr>
          <p:nvPr>
            <p:ph idx="1"/>
          </p:nvPr>
        </p:nvSpPr>
        <p:spPr>
          <a:xfrm>
            <a:off x="395288" y="1341438"/>
            <a:ext cx="8229600" cy="511175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sz="2800">
                <a:ea typeface="MS PGothic" panose="020B0600070205080204" pitchFamily="34" charset="-128"/>
              </a:rPr>
              <a:t>ideally want a key as long as the message</a:t>
            </a:r>
            <a:endParaRPr lang="en-AU" sz="2800">
              <a:ea typeface="MS PGothic" panose="020B0600070205080204" pitchFamily="34" charset="-128"/>
            </a:endParaRPr>
          </a:p>
          <a:p>
            <a:pPr marL="342900" lvl="0" indent="-342900" eaLnBrk="1" hangingPunct="1"/>
            <a:r>
              <a:rPr lang="en-AU" sz="2800">
                <a:ea typeface="MS PGothic" panose="020B0600070205080204" pitchFamily="34" charset="-128"/>
              </a:rPr>
              <a:t>Vigenère proposed the </a:t>
            </a:r>
            <a:r>
              <a:rPr lang="en-AU" sz="2800" b="1">
                <a:ea typeface="MS PGothic" panose="020B0600070205080204" pitchFamily="34" charset="-128"/>
              </a:rPr>
              <a:t>autokey</a:t>
            </a:r>
            <a:r>
              <a:rPr lang="en-AU" sz="2800">
                <a:ea typeface="MS PGothic" panose="020B0600070205080204" pitchFamily="34" charset="-128"/>
              </a:rPr>
              <a:t> cipher </a:t>
            </a:r>
          </a:p>
          <a:p>
            <a:pPr marL="342900" lvl="0" indent="-342900" eaLnBrk="1" hangingPunct="1"/>
            <a:r>
              <a:rPr lang="en-AU" sz="2800">
                <a:ea typeface="MS PGothic" panose="020B0600070205080204" pitchFamily="34" charset="-128"/>
              </a:rPr>
              <a:t>with keyword is prefixed to message as key</a:t>
            </a:r>
          </a:p>
          <a:p>
            <a:pPr marL="342900" lvl="0" indent="-342900" eaLnBrk="1" hangingPunct="1"/>
            <a:r>
              <a:rPr lang="en-AU" sz="2800">
                <a:ea typeface="MS PGothic" panose="020B0600070205080204" pitchFamily="34" charset="-128"/>
              </a:rPr>
              <a:t>knowing keyword can recover the first few letters </a:t>
            </a:r>
          </a:p>
          <a:p>
            <a:pPr marL="342900" lvl="0" indent="-342900" eaLnBrk="1" hangingPunct="1"/>
            <a:r>
              <a:rPr lang="en-AU" sz="2800">
                <a:ea typeface="MS PGothic" panose="020B0600070205080204" pitchFamily="34" charset="-128"/>
              </a:rPr>
              <a:t>use these in turn on the rest of the message</a:t>
            </a:r>
          </a:p>
          <a:p>
            <a:pPr marL="342900" lvl="0" indent="-342900" eaLnBrk="1" hangingPunct="1"/>
            <a:r>
              <a:rPr lang="en-AU" sz="2800">
                <a:ea typeface="MS PGothic" panose="020B0600070205080204" pitchFamily="34" charset="-128"/>
              </a:rPr>
              <a:t>but still have frequency characteristics to attack </a:t>
            </a:r>
          </a:p>
          <a:p>
            <a:pPr marL="342900" lvl="0" indent="-342900" eaLnBrk="1" hangingPunct="1"/>
            <a:r>
              <a:rPr lang="en-AU" sz="2800">
                <a:ea typeface="MS PGothic" panose="020B0600070205080204" pitchFamily="34" charset="-128"/>
              </a:rPr>
              <a:t>eg. given key </a:t>
            </a:r>
            <a:r>
              <a:rPr lang="en-AU" sz="2800" i="1">
                <a:ea typeface="MS PGothic" panose="020B0600070205080204" pitchFamily="34" charset="-128"/>
              </a:rPr>
              <a:t>deceptive</a:t>
            </a:r>
            <a:endParaRPr lang="en-AU" sz="2800">
              <a:ea typeface="MS PGothic" panose="020B0600070205080204" pitchFamily="34" charset="-128"/>
            </a:endParaRPr>
          </a:p>
          <a:p>
            <a:pPr marL="742950" lvl="1" indent="-285750" eaLnBrk="1" hangingPunct="1">
              <a:buFont typeface="Wingdings" panose="05000000000000000000" pitchFamily="2" charset="2"/>
              <a:buNone/>
            </a:pPr>
            <a:r>
              <a:rPr lang="en-AU" sz="2000">
                <a:latin typeface="Courier"/>
                <a:ea typeface="MS PGothic" panose="020B0600070205080204" pitchFamily="34" charset="-128"/>
              </a:rPr>
              <a:t>key:       deceptivewearediscoveredsav</a:t>
            </a:r>
          </a:p>
          <a:p>
            <a:pPr marL="742950" lvl="1" indent="-285750" eaLnBrk="1" hangingPunct="1">
              <a:buFont typeface="Wingdings" panose="05000000000000000000" pitchFamily="2" charset="2"/>
              <a:buNone/>
            </a:pPr>
            <a:r>
              <a:rPr lang="en-AU" sz="2000">
                <a:latin typeface="Courier"/>
                <a:ea typeface="MS PGothic" panose="020B0600070205080204" pitchFamily="34" charset="-128"/>
              </a:rPr>
              <a:t>plaintext: wearediscoveredsaveyourself</a:t>
            </a:r>
          </a:p>
          <a:p>
            <a:pPr marL="742950" lvl="1" indent="-285750" eaLnBrk="1" hangingPunct="1">
              <a:buFont typeface="Wingdings" panose="05000000000000000000" pitchFamily="2" charset="2"/>
              <a:buNone/>
            </a:pPr>
            <a:r>
              <a:rPr lang="en-AU" sz="2000">
                <a:latin typeface="Courier"/>
                <a:ea typeface="MS PGothic" panose="020B0600070205080204" pitchFamily="34" charset="-128"/>
              </a:rPr>
              <a:t>ciphertext:ZICVTWQNGKZEIIGASXSTSLVVWLA</a:t>
            </a:r>
          </a:p>
          <a:p>
            <a:pPr marL="742950" lvl="1" indent="-285750" eaLnBrk="1" hangingPunct="1">
              <a:buFont typeface="Wingdings" panose="05000000000000000000" pitchFamily="2" charset="2"/>
              <a:buNone/>
            </a:pPr>
            <a:endParaRPr lang="en-AU" sz="2000">
              <a:latin typeface="Courier New" panose="02070309020205020404"/>
              <a:ea typeface="MS PGothic" panose="020B0600070205080204" pitchFamily="34" charset="-128"/>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Vernam Cipher</a:t>
            </a:r>
          </a:p>
        </p:txBody>
      </p:sp>
      <p:sp>
        <p:nvSpPr>
          <p:cNvPr id="134146"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buFont typeface="Wingdings" panose="05000000000000000000" pitchFamily="2" charset="2"/>
            </a:pPr>
            <a:r>
              <a:rPr lang="en-US" altLang="en-US"/>
              <a:t>ultimate defense is to use a key as long as the plaintext</a:t>
            </a:r>
          </a:p>
          <a:p>
            <a:pPr lvl="0" eaLnBrk="1" hangingPunct="1">
              <a:buFont typeface="Wingdings" panose="05000000000000000000" pitchFamily="2" charset="2"/>
            </a:pPr>
            <a:r>
              <a:rPr lang="en-US" altLang="en-US"/>
              <a:t>with no statistical relationship to it</a:t>
            </a:r>
          </a:p>
          <a:p>
            <a:pPr lvl="0" eaLnBrk="1" hangingPunct="1">
              <a:buFont typeface="Wingdings" panose="05000000000000000000" pitchFamily="2" charset="2"/>
            </a:pPr>
            <a:r>
              <a:rPr lang="en-US" altLang="en-US"/>
              <a:t>invented by AT&amp;T engineer Gilbert Vernam in 1918</a:t>
            </a:r>
          </a:p>
          <a:p>
            <a:pPr lvl="0" eaLnBrk="1" hangingPunct="1">
              <a:buFont typeface="Wingdings" panose="05000000000000000000" pitchFamily="2" charset="2"/>
            </a:pPr>
            <a:r>
              <a:rPr lang="en-US" altLang="en-US"/>
              <a:t>originally proposed using a very long but eventually repeating key</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a:buNone/>
            </a:pPr>
            <a:r>
              <a:rPr lang="en-IN" altLang="en-US"/>
              <a:t>Vernam Cipher</a:t>
            </a:r>
          </a:p>
        </p:txBody>
      </p:sp>
      <p:sp>
        <p:nvSpPr>
          <p:cNvPr id="136194"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a:r>
              <a:rPr lang="en-IN" altLang="en-US"/>
              <a:t>The ciphertext is generated by applying the logical XOR operation to the individual bits of plaintext and the key stream.</a:t>
            </a:r>
          </a:p>
          <a:p>
            <a:pPr lvl="0"/>
            <a:endParaRPr lang="en-IN" altLang="en-US"/>
          </a:p>
        </p:txBody>
      </p:sp>
      <p:pic>
        <p:nvPicPr>
          <p:cNvPr id="136195" name="Picture 3"/>
          <p:cNvPicPr>
            <a:picLocks noChangeAspect="1"/>
          </p:cNvPicPr>
          <p:nvPr/>
        </p:nvPicPr>
        <p:blipFill>
          <a:blip r:embed="rId2"/>
          <a:stretch>
            <a:fillRect/>
          </a:stretch>
        </p:blipFill>
        <p:spPr>
          <a:xfrm>
            <a:off x="285750" y="3214688"/>
            <a:ext cx="8229600" cy="3076575"/>
          </a:xfrm>
          <a:prstGeom prst="rect">
            <a:avLst/>
          </a:prstGeom>
          <a:noFill/>
          <a:ln>
            <a:noFill/>
            <a:miter lim="800000"/>
            <a:headEnd/>
            <a:tailEnd/>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One-Time Pad</a:t>
            </a:r>
            <a:endParaRPr lang="en-AU">
              <a:ea typeface="MS PGothic" panose="020B0600070205080204" pitchFamily="34" charset="-128"/>
            </a:endParaRPr>
          </a:p>
        </p:txBody>
      </p:sp>
      <p:sp>
        <p:nvSpPr>
          <p:cNvPr id="13721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AU" sz="2800">
                <a:ea typeface="MS PGothic" panose="020B0600070205080204" pitchFamily="34" charset="-128"/>
              </a:rPr>
              <a:t>if a truly random key as long as the message is used, the cipher will be secure </a:t>
            </a:r>
          </a:p>
          <a:p>
            <a:pPr lvl="0" eaLnBrk="1" hangingPunct="1"/>
            <a:r>
              <a:rPr lang="en-AU" sz="2800">
                <a:ea typeface="MS PGothic" panose="020B0600070205080204" pitchFamily="34" charset="-128"/>
              </a:rPr>
              <a:t>called a One-Time pad</a:t>
            </a:r>
          </a:p>
          <a:p>
            <a:pPr lvl="0" eaLnBrk="1" hangingPunct="1"/>
            <a:r>
              <a:rPr lang="en-US" altLang="en-US" sz="2800">
                <a:ea typeface="MS PGothic" panose="020B0600070205080204" pitchFamily="34" charset="-128"/>
              </a:rPr>
              <a:t>is unbreakable since ciphertext bears no statistical relationship to the plaintext</a:t>
            </a:r>
          </a:p>
          <a:p>
            <a:pPr lvl="0" eaLnBrk="1" hangingPunct="1"/>
            <a:r>
              <a:rPr lang="en-US" altLang="en-US" sz="2800">
                <a:ea typeface="MS PGothic" panose="020B0600070205080204" pitchFamily="34" charset="-128"/>
              </a:rPr>
              <a:t>since for </a:t>
            </a:r>
            <a:r>
              <a:rPr lang="en-US" altLang="en-US" sz="2800" b="1">
                <a:ea typeface="MS PGothic" panose="020B0600070205080204" pitchFamily="34" charset="-128"/>
              </a:rPr>
              <a:t>any plaintext</a:t>
            </a:r>
            <a:r>
              <a:rPr lang="en-US" altLang="en-US" sz="2800">
                <a:ea typeface="MS PGothic" panose="020B0600070205080204" pitchFamily="34" charset="-128"/>
              </a:rPr>
              <a:t> &amp; </a:t>
            </a:r>
            <a:r>
              <a:rPr lang="en-US" altLang="en-US" sz="2800" b="1">
                <a:ea typeface="MS PGothic" panose="020B0600070205080204" pitchFamily="34" charset="-128"/>
              </a:rPr>
              <a:t>any ciphertext</a:t>
            </a:r>
            <a:r>
              <a:rPr lang="en-US" altLang="en-US" sz="2800">
                <a:ea typeface="MS PGothic" panose="020B0600070205080204" pitchFamily="34" charset="-128"/>
              </a:rPr>
              <a:t> there exists a key mapping one to other</a:t>
            </a:r>
          </a:p>
          <a:p>
            <a:pPr lvl="0" eaLnBrk="1" hangingPunct="1"/>
            <a:r>
              <a:rPr lang="en-US" altLang="en-US" sz="2800">
                <a:ea typeface="MS PGothic" panose="020B0600070205080204" pitchFamily="34" charset="-128"/>
              </a:rPr>
              <a:t>can only use the key </a:t>
            </a:r>
            <a:r>
              <a:rPr lang="en-US" altLang="en-US" sz="2800" b="1">
                <a:ea typeface="MS PGothic" panose="020B0600070205080204" pitchFamily="34" charset="-128"/>
              </a:rPr>
              <a:t>once</a:t>
            </a:r>
            <a:r>
              <a:rPr lang="en-US" altLang="en-US" sz="2800">
                <a:ea typeface="MS PGothic" panose="020B0600070205080204" pitchFamily="34" charset="-128"/>
              </a:rPr>
              <a:t> though</a:t>
            </a:r>
          </a:p>
          <a:p>
            <a:pPr lvl="0" eaLnBrk="1" hangingPunct="1"/>
            <a:r>
              <a:rPr lang="en-US" altLang="en-US" sz="2800">
                <a:ea typeface="MS PGothic" panose="020B0600070205080204" pitchFamily="34" charset="-128"/>
              </a:rPr>
              <a:t>problems in generation &amp; safe distribution of key</a:t>
            </a:r>
            <a:endParaRPr lang="en-AU" sz="2800">
              <a:ea typeface="MS PGothic" panose="020B0600070205080204" pitchFamily="34" charset="-128"/>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Transposition Ciphers</a:t>
            </a:r>
          </a:p>
        </p:txBody>
      </p:sp>
      <p:sp>
        <p:nvSpPr>
          <p:cNvPr id="13926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buFont typeface="Wingdings" panose="05000000000000000000" pitchFamily="2" charset="2"/>
            </a:pPr>
            <a:r>
              <a:rPr lang="en-AU"/>
              <a:t>now consider classical </a:t>
            </a:r>
            <a:r>
              <a:rPr lang="en-AU" b="1"/>
              <a:t>transposition</a:t>
            </a:r>
            <a:r>
              <a:rPr lang="en-AU"/>
              <a:t> or </a:t>
            </a:r>
            <a:r>
              <a:rPr lang="en-AU" b="1"/>
              <a:t>permutation</a:t>
            </a:r>
            <a:r>
              <a:rPr lang="en-AU"/>
              <a:t> ciphers </a:t>
            </a:r>
          </a:p>
          <a:p>
            <a:pPr lvl="0" eaLnBrk="1" hangingPunct="1">
              <a:buFont typeface="Wingdings" panose="05000000000000000000" pitchFamily="2" charset="2"/>
            </a:pPr>
            <a:r>
              <a:rPr lang="en-AU"/>
              <a:t>these hide the message by rearranging the letter order </a:t>
            </a:r>
          </a:p>
          <a:p>
            <a:pPr lvl="0" eaLnBrk="1" hangingPunct="1">
              <a:buFont typeface="Wingdings" panose="05000000000000000000" pitchFamily="2" charset="2"/>
            </a:pPr>
            <a:r>
              <a:rPr lang="en-AU"/>
              <a:t>without altering the actual letters used</a:t>
            </a:r>
          </a:p>
          <a:p>
            <a:pPr lvl="0" eaLnBrk="1" hangingPunct="1">
              <a:buFont typeface="Wingdings" panose="05000000000000000000" pitchFamily="2" charset="2"/>
            </a:pPr>
            <a:r>
              <a:rPr lang="en-AU"/>
              <a:t>can recognise these since have the same frequency distribution as the original text </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Rail Fence cipher</a:t>
            </a:r>
          </a:p>
        </p:txBody>
      </p:sp>
      <p:sp>
        <p:nvSpPr>
          <p:cNvPr id="141314"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sz="2800">
                <a:ea typeface="MS PGothic" panose="020B0600070205080204" pitchFamily="34" charset="-128"/>
              </a:rPr>
              <a:t>write message letters out diagonally over a number of rows </a:t>
            </a:r>
          </a:p>
          <a:p>
            <a:pPr marL="342900" lvl="0" indent="-342900" eaLnBrk="1" hangingPunct="1">
              <a:lnSpc>
                <a:spcPct val="90000"/>
              </a:lnSpc>
            </a:pPr>
            <a:r>
              <a:rPr lang="en-AU" sz="2800">
                <a:ea typeface="MS PGothic" panose="020B0600070205080204" pitchFamily="34" charset="-128"/>
              </a:rPr>
              <a:t>then read off cipher row by row</a:t>
            </a:r>
          </a:p>
          <a:p>
            <a:pPr marL="342900" lvl="0" indent="-342900" eaLnBrk="1" hangingPunct="1">
              <a:lnSpc>
                <a:spcPct val="90000"/>
              </a:lnSpc>
            </a:pPr>
            <a:r>
              <a:rPr lang="en-US" altLang="en-US" sz="2800">
                <a:ea typeface="MS PGothic" panose="020B0600070205080204" pitchFamily="34" charset="-128"/>
              </a:rPr>
              <a:t>eg. write message out as:</a:t>
            </a:r>
            <a:endParaRPr lang="en-AU" sz="2800">
              <a:ea typeface="MS PGothic" panose="020B0600070205080204" pitchFamily="34" charset="-128"/>
            </a:endParaRPr>
          </a:p>
          <a:p>
            <a:pPr marL="742950" lvl="1" indent="-285750" eaLnBrk="1" hangingPunct="1">
              <a:lnSpc>
                <a:spcPct val="90000"/>
              </a:lnSpc>
              <a:buFont typeface="Wingdings" panose="05000000000000000000" pitchFamily="2" charset="2"/>
              <a:buNone/>
            </a:pPr>
            <a:r>
              <a:rPr lang="en-AU" sz="2000">
                <a:latin typeface="Courier New" panose="02070309020205020404" charset="0"/>
                <a:ea typeface="MS PGothic" panose="020B0600070205080204" pitchFamily="34" charset="-128"/>
              </a:rPr>
              <a:t>m e m a t r h t g p r y</a:t>
            </a:r>
          </a:p>
          <a:p>
            <a:pPr marL="742950" lvl="1" indent="-285750" eaLnBrk="1" hangingPunct="1">
              <a:lnSpc>
                <a:spcPct val="90000"/>
              </a:lnSpc>
              <a:buFont typeface="Wingdings" panose="05000000000000000000" pitchFamily="2" charset="2"/>
              <a:buNone/>
            </a:pPr>
            <a:r>
              <a:rPr lang="en-AU" sz="2000">
                <a:latin typeface="Courier New" panose="02070309020205020404" charset="0"/>
                <a:ea typeface="MS PGothic" panose="020B0600070205080204" pitchFamily="34" charset="-128"/>
              </a:rPr>
              <a:t> e t e f e t e o a a t</a:t>
            </a:r>
          </a:p>
          <a:p>
            <a:pPr marL="342900" lvl="0" indent="-342900" eaLnBrk="1" hangingPunct="1">
              <a:lnSpc>
                <a:spcPct val="90000"/>
              </a:lnSpc>
            </a:pPr>
            <a:r>
              <a:rPr lang="en-US" altLang="en-US" sz="2800">
                <a:ea typeface="MS PGothic" panose="020B0600070205080204" pitchFamily="34" charset="-128"/>
              </a:rPr>
              <a:t>giving ciphertext</a:t>
            </a:r>
          </a:p>
          <a:p>
            <a:pPr marL="742950" lvl="1" indent="-285750" eaLnBrk="1" hangingPunct="1">
              <a:lnSpc>
                <a:spcPct val="90000"/>
              </a:lnSpc>
              <a:buFont typeface="Wingdings" panose="05000000000000000000" pitchFamily="2" charset="2"/>
              <a:buNone/>
            </a:pPr>
            <a:r>
              <a:rPr lang="en-AU" sz="2000">
                <a:latin typeface="Courier New" panose="02070309020205020404" charset="0"/>
                <a:ea typeface="MS PGothic" panose="020B0600070205080204" pitchFamily="34" charset="-128"/>
              </a:rPr>
              <a:t>MEMATRHTGPRYETEFETEOAAT</a:t>
            </a:r>
          </a:p>
          <a:p>
            <a:pPr marL="742950" lvl="1" indent="-285750" eaLnBrk="1" hangingPunct="1">
              <a:lnSpc>
                <a:spcPct val="90000"/>
              </a:lnSpc>
              <a:buFont typeface="Wingdings" panose="05000000000000000000" pitchFamily="2" charset="2"/>
              <a:buNone/>
            </a:pPr>
            <a:endParaRPr lang="en-AU" sz="2400">
              <a:ea typeface="MS PGothic" panose="020B0600070205080204" pitchFamily="34" charset="-128"/>
            </a:endParaRPr>
          </a:p>
          <a:p>
            <a:pPr marL="742950" lvl="1" indent="-285750" eaLnBrk="1" hangingPunct="1">
              <a:lnSpc>
                <a:spcPct val="90000"/>
              </a:lnSpc>
            </a:pPr>
            <a:endParaRPr lang="en-AU" sz="2400">
              <a:ea typeface="MS PGothic" panose="020B0600070205080204" pitchFamily="34" charset="-128"/>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Row Transposition Ciphers</a:t>
            </a:r>
          </a:p>
        </p:txBody>
      </p:sp>
      <p:sp>
        <p:nvSpPr>
          <p:cNvPr id="143362" name="Rectangle 3"/>
          <p:cNvSpPr>
            <a:spLocks noGrp="1" noChangeArrowheads="1"/>
          </p:cNvSpPr>
          <p:nvPr>
            <p:ph idx="1"/>
          </p:nvPr>
        </p:nvSpPr>
        <p:spPr>
          <a:xfrm>
            <a:off x="457200" y="1600200"/>
            <a:ext cx="8229600" cy="4525963"/>
          </a:xfrm>
          <a:prstGeom prst="rect">
            <a:avLst/>
          </a:prstGeom>
        </p:spPr>
        <p:txBody>
          <a:bodyPr vert="horz" wrap="square" lIns="91440" tIns="45720" rIns="91440" bIns="45720" numCol="1" rtlCol="0" anchor="t" anchorCtr="0" compatLnSpc="1">
            <a:normAutofit lnSpcReduction="10000"/>
          </a:bodyPr>
          <a:lstStyle>
            <a:defPPr/>
          </a:lstStyle>
          <a:p>
            <a:pPr marL="342900" marR="0" lvl="0" indent="-342900" algn="l" defTabSz="914400" rtl="0" eaLnBrk="1" fontAlgn="auto" latinLnBrk="0" hangingPunct="1">
              <a:lnSpc>
                <a:spcPct val="80000"/>
              </a:lnSpc>
              <a:spcBef>
                <a:spcPct val="20000"/>
              </a:spcBef>
              <a:spcAft>
                <a:spcPct val="0"/>
              </a:spcAft>
              <a:buClrTx/>
              <a:buSzTx/>
              <a:buFont typeface="Wingdings" panose="05000000000000000000" pitchFamily="2" charset="2"/>
              <a:buChar char="Ø"/>
              <a:defRPr/>
            </a:pPr>
            <a:r>
              <a:rPr kumimoji="0" lang="en-US" sz="3200" b="0" i="0" u="none" strike="noStrike" kern="1200" cap="none" spc="0" normalizeH="0" baseline="0" noProof="0">
                <a:ln>
                  <a:noFill/>
                </a:ln>
                <a:solidFill>
                  <a:schemeClr val="tx1"/>
                </a:solidFill>
                <a:effectLst/>
                <a:uLnTx/>
                <a:uFillTx/>
                <a:latin typeface="+mn-lt"/>
                <a:ea typeface="+mn-ea"/>
                <a:cs typeface="+mn-cs"/>
              </a:rPr>
              <a:t>is a more complex transposition</a:t>
            </a:r>
            <a:endParaRPr kumimoji="0" lang="en-AU"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n-ea"/>
                <a:cs typeface="+mn-cs"/>
              </a:rPr>
              <a:t>write letters of message out in rows over a specified number of columns</a:t>
            </a:r>
          </a:p>
          <a:p>
            <a:pPr marL="342900" marR="0" lvl="0" indent="-342900" algn="l" defTabSz="914400" rtl="0" eaLnBrk="1" fontAlgn="auto" latinLnBrk="0" hangingPunct="1">
              <a:lnSpc>
                <a:spcPct val="80000"/>
              </a:lnSpc>
              <a:spcBef>
                <a:spcPct val="20000"/>
              </a:spcBef>
              <a:spcAft>
                <a:spcPct val="0"/>
              </a:spcAft>
              <a:buClrTx/>
              <a:buSzTx/>
              <a:buFont typeface="Wingdings" panose="05000000000000000000" pitchFamily="2" charset="2"/>
              <a:buChar char="Ø"/>
              <a:defRPr/>
            </a:pPr>
            <a:r>
              <a:rPr kumimoji="0" lang="en-AU" sz="3200" b="0" i="0" u="none" strike="noStrike" kern="1200" cap="none" spc="0" normalizeH="0" baseline="0" noProof="0">
                <a:ln>
                  <a:noFill/>
                </a:ln>
                <a:solidFill>
                  <a:schemeClr val="tx1"/>
                </a:solidFill>
                <a:effectLst/>
                <a:uLnTx/>
                <a:uFillTx/>
                <a:latin typeface="+mn-lt"/>
                <a:ea typeface="+mn-ea"/>
                <a:cs typeface="+mn-cs"/>
              </a:rPr>
              <a:t>then reorder the columns according to some key before reading off the rows</a:t>
            </a:r>
            <a:endParaRPr kumimoji="0" lang="en-AU" sz="3600" b="0" i="0" u="none" strike="noStrike" kern="1200" cap="none" spc="0" normalizeH="0" baseline="0" noProof="0">
              <a:ln>
                <a:noFill/>
              </a:ln>
              <a:solidFill>
                <a:schemeClr val="tx1"/>
              </a:solidFill>
              <a:effectLst/>
              <a:uLnTx/>
              <a:uFillTx/>
              <a:latin typeface="Courier New" panose="02070309020205020404" charset="0"/>
              <a:ea typeface="+mn-ea"/>
              <a:cs typeface="+mn-cs"/>
            </a:endParaRP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Key: </a:t>
            </a:r>
            <a:r>
              <a:rPr kumimoji="0" lang="en-US" sz="20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4312567</a:t>
            </a:r>
            <a:endPar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endParaRP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Column Out 4 3 1 2 5 6 7</a:t>
            </a: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Plaintext: a t t a c k p</a:t>
            </a: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           o s t p o n e</a:t>
            </a: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           d u n t i l t</a:t>
            </a: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rPr>
              <a:t>           w o a m x y z</a:t>
            </a: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000" b="0" i="0" u="none" strike="noStrike" kern="1200" cap="none" spc="0" normalizeH="0" baseline="0" noProof="0" err="1">
                <a:ln>
                  <a:noFill/>
                </a:ln>
                <a:solidFill>
                  <a:schemeClr val="tx1"/>
                </a:solidFill>
                <a:effectLst/>
                <a:uLnTx/>
                <a:uFillTx/>
                <a:latin typeface="Courier" pitchFamily="-107" charset="0"/>
                <a:ea typeface="MS PGothic" panose="020B0600070205080204" pitchFamily="34" charset="-128"/>
                <a:cs typeface="+mn-cs"/>
              </a:rPr>
              <a:t>Ciphertext: TTNAAPTMTSUOAODWCOIXKNLYPETZ</a:t>
            </a:r>
            <a:endParaRPr kumimoji="0" lang="en-AU" sz="2000" b="0" i="0" u="none" strike="noStrike" kern="1200" cap="none" spc="0" normalizeH="0" baseline="0" noProof="0">
              <a:ln>
                <a:noFill/>
              </a:ln>
              <a:solidFill>
                <a:schemeClr val="tx1"/>
              </a:solidFill>
              <a:effectLst/>
              <a:uLnTx/>
              <a:uFillTx/>
              <a:latin typeface="Courier" pitchFamily="-107" charset="0"/>
              <a:ea typeface="MS PGothic" panose="020B0600070205080204" pitchFamily="34" charset="-128"/>
              <a:cs typeface="+mn-cs"/>
            </a:endParaRPr>
          </a:p>
          <a:p>
            <a:pPr marL="742950" marR="0" lvl="1" indent="-285750" algn="l" defTabSz="914400" rtl="0" eaLnBrk="1" fontAlgn="auto" latinLnBrk="0" hangingPunct="1">
              <a:lnSpc>
                <a:spcPct val="80000"/>
              </a:lnSpc>
              <a:spcBef>
                <a:spcPct val="20000"/>
              </a:spcBef>
              <a:spcAft>
                <a:spcPct val="0"/>
              </a:spcAft>
              <a:buClrTx/>
              <a:buSzTx/>
              <a:buFont typeface="Wingdings" panose="05000000000000000000" pitchFamily="2" charset="2"/>
              <a:buNone/>
              <a:defRPr/>
            </a:pPr>
            <a:r>
              <a:rPr kumimoji="0" lang="en-AU" sz="2400" b="0" i="0" u="none" strike="noStrike" kern="1200" cap="none" spc="0" normalizeH="0" baseline="0" noProof="0">
                <a:ln>
                  <a:noFill/>
                </a:ln>
                <a:solidFill>
                  <a:schemeClr val="tx1"/>
                </a:solidFill>
                <a:effectLst/>
                <a:uLnTx/>
                <a:uFillTx/>
                <a:latin typeface="+mn-lt"/>
                <a:ea typeface="MS PGothic" panose="020B0600070205080204" pitchFamily="34" charset="-128"/>
                <a:cs typeface="+mn-cs"/>
              </a:rPr>
              <a:t>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Objectives</a:t>
            </a:r>
          </a:p>
        </p:txBody>
      </p:sp>
      <p:sp>
        <p:nvSpPr>
          <p:cNvPr id="3" name="Content Placeholder 2"/>
          <p:cNvSpPr>
            <a:spLocks noGrp="1"/>
          </p:cNvSpPr>
          <p:nvPr>
            <p:ph idx="1"/>
          </p:nvPr>
        </p:nvSpPr>
        <p:spPr/>
        <p:txBody>
          <a:bodyPr>
            <a:normAutofit lnSpcReduction="10000"/>
          </a:bodyPr>
          <a:lstStyle/>
          <a:p>
            <a:r>
              <a:rPr lang="en-IN" dirty="0"/>
              <a:t>Security objectives for information and computing services are Confidentiality, Integrity, Availability, Authenticity, Accountability.</a:t>
            </a:r>
          </a:p>
          <a:p>
            <a:pPr marL="457200" indent="-457200" algn="just">
              <a:buClr>
                <a:schemeClr val="tx1"/>
              </a:buClr>
              <a:buFont typeface="+mj-lt"/>
              <a:buAutoNum type="arabicParenR"/>
            </a:pPr>
            <a:r>
              <a:rPr lang="en-IN" b="1" dirty="0">
                <a:solidFill>
                  <a:schemeClr val="tx2"/>
                </a:solidFill>
              </a:rPr>
              <a:t>Confidentiality:</a:t>
            </a:r>
          </a:p>
          <a:p>
            <a:pPr lvl="1" algn="just">
              <a:buClr>
                <a:schemeClr val="tx1"/>
              </a:buClr>
            </a:pPr>
            <a:r>
              <a:rPr lang="en-IN" sz="2400" b="1" dirty="0">
                <a:solidFill>
                  <a:schemeClr val="tx2"/>
                </a:solidFill>
              </a:rPr>
              <a:t>Data confidentiality:</a:t>
            </a:r>
            <a:r>
              <a:rPr lang="en-IN" sz="2400" dirty="0"/>
              <a:t> Assures that private or confidential information is not made available or disclosed to unauthorized individuals.</a:t>
            </a:r>
          </a:p>
          <a:p>
            <a:pPr lvl="1" algn="just">
              <a:buClr>
                <a:schemeClr val="tx1"/>
              </a:buClr>
            </a:pPr>
            <a:r>
              <a:rPr lang="en-IN" sz="2400" b="1" dirty="0">
                <a:solidFill>
                  <a:schemeClr val="tx2"/>
                </a:solidFill>
              </a:rPr>
              <a:t>Privacy:</a:t>
            </a:r>
            <a:r>
              <a:rPr lang="en-IN" sz="2400" dirty="0"/>
              <a:t> Assures that individuals control what information related to them may be collected and stored and by whom and to whom that information may be disclosed.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Product Ciphers</a:t>
            </a:r>
            <a:endParaRPr lang="en-AU">
              <a:ea typeface="MS PGothic" panose="020B0600070205080204" pitchFamily="34" charset="-128"/>
            </a:endParaRPr>
          </a:p>
        </p:txBody>
      </p:sp>
      <p:sp>
        <p:nvSpPr>
          <p:cNvPr id="145410"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AU" sz="2800">
                <a:ea typeface="MS PGothic" panose="020B0600070205080204" pitchFamily="34" charset="-128"/>
              </a:rPr>
              <a:t>ciphers using substitutions or transpositions are not secure because of language characteristics</a:t>
            </a:r>
          </a:p>
          <a:p>
            <a:pPr marL="342900" lvl="0" indent="-342900" eaLnBrk="1" hangingPunct="1">
              <a:lnSpc>
                <a:spcPct val="90000"/>
              </a:lnSpc>
            </a:pPr>
            <a:r>
              <a:rPr lang="en-AU" sz="2800">
                <a:ea typeface="MS PGothic" panose="020B0600070205080204" pitchFamily="34" charset="-128"/>
              </a:rPr>
              <a:t>hence consider using several ciphers in succession to make harder, but: </a:t>
            </a:r>
          </a:p>
          <a:p>
            <a:pPr marL="742950" lvl="1" indent="-285750" eaLnBrk="1" hangingPunct="1">
              <a:lnSpc>
                <a:spcPct val="90000"/>
              </a:lnSpc>
            </a:pPr>
            <a:r>
              <a:rPr lang="en-AU" sz="2400">
                <a:ea typeface="MS PGothic" panose="020B0600070205080204" pitchFamily="34" charset="-128"/>
              </a:rPr>
              <a:t>two substitutions make a more complex substitution </a:t>
            </a:r>
          </a:p>
          <a:p>
            <a:pPr marL="742950" lvl="1" indent="-285750" eaLnBrk="1" hangingPunct="1">
              <a:lnSpc>
                <a:spcPct val="90000"/>
              </a:lnSpc>
            </a:pPr>
            <a:r>
              <a:rPr lang="en-AU" sz="2400">
                <a:ea typeface="MS PGothic" panose="020B0600070205080204" pitchFamily="34" charset="-128"/>
              </a:rPr>
              <a:t>two transpositions make more complex transposition </a:t>
            </a:r>
          </a:p>
          <a:p>
            <a:pPr marL="742950" lvl="1" indent="-285750" eaLnBrk="1" hangingPunct="1">
              <a:lnSpc>
                <a:spcPct val="90000"/>
              </a:lnSpc>
            </a:pPr>
            <a:r>
              <a:rPr lang="en-AU" sz="2400">
                <a:ea typeface="MS PGothic" panose="020B0600070205080204" pitchFamily="34" charset="-128"/>
              </a:rPr>
              <a:t>but a substitution followed by a transposition makes a new much harder cipher </a:t>
            </a:r>
          </a:p>
          <a:p>
            <a:pPr marL="342900" lvl="0" indent="-342900" eaLnBrk="1" hangingPunct="1">
              <a:lnSpc>
                <a:spcPct val="90000"/>
              </a:lnSpc>
            </a:pPr>
            <a:r>
              <a:rPr lang="en-US" altLang="en-US" sz="2800">
                <a:ea typeface="MS PGothic" panose="020B0600070205080204" pitchFamily="34" charset="-128"/>
              </a:rPr>
              <a:t>this is bridge from classical to modern ciphers</a:t>
            </a:r>
            <a:endParaRPr lang="en-AU" sz="2800">
              <a:ea typeface="MS PGothic" panose="020B0600070205080204" pitchFamily="34" charset="-128"/>
            </a:endParaRPr>
          </a:p>
          <a:p>
            <a:pPr marL="342900" lvl="0" indent="-342900" eaLnBrk="1" hangingPunct="1">
              <a:lnSpc>
                <a:spcPct val="90000"/>
              </a:lnSpc>
            </a:pPr>
            <a:endParaRPr lang="en-AU" sz="2800">
              <a:ea typeface="MS PGothic" panose="020B0600070205080204" pitchFamily="34" charset="-128"/>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Rotor Machines</a:t>
            </a:r>
            <a:endParaRPr lang="en-AU">
              <a:ea typeface="MS PGothic" panose="020B0600070205080204" pitchFamily="34" charset="-128"/>
            </a:endParaRPr>
          </a:p>
        </p:txBody>
      </p:sp>
      <p:sp>
        <p:nvSpPr>
          <p:cNvPr id="147458"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sz="2800">
                <a:ea typeface="MS PGothic" panose="020B0600070205080204" pitchFamily="34" charset="-128"/>
              </a:rPr>
              <a:t>before modern ciphers, rotor machines were most common complex ciphers in use</a:t>
            </a:r>
          </a:p>
          <a:p>
            <a:pPr marL="342900" lvl="0" indent="-342900" eaLnBrk="1" hangingPunct="1">
              <a:lnSpc>
                <a:spcPct val="90000"/>
              </a:lnSpc>
            </a:pPr>
            <a:r>
              <a:rPr lang="en-US" altLang="en-US" sz="2800">
                <a:ea typeface="MS PGothic" panose="020B0600070205080204" pitchFamily="34" charset="-128"/>
              </a:rPr>
              <a:t>widely used in WW2</a:t>
            </a:r>
          </a:p>
          <a:p>
            <a:pPr marL="742950" lvl="1" indent="-285750" eaLnBrk="1" hangingPunct="1">
              <a:lnSpc>
                <a:spcPct val="90000"/>
              </a:lnSpc>
            </a:pPr>
            <a:r>
              <a:rPr lang="en-US" altLang="en-US" sz="2400">
                <a:ea typeface="MS PGothic" panose="020B0600070205080204" pitchFamily="34" charset="-128"/>
              </a:rPr>
              <a:t>German Enigma, Allied Hagelin, Japanese Purple</a:t>
            </a:r>
          </a:p>
          <a:p>
            <a:pPr marL="342900" lvl="0" indent="-342900" eaLnBrk="1" hangingPunct="1">
              <a:lnSpc>
                <a:spcPct val="90000"/>
              </a:lnSpc>
            </a:pPr>
            <a:r>
              <a:rPr lang="en-US" altLang="en-US" sz="2800">
                <a:ea typeface="MS PGothic" panose="020B0600070205080204" pitchFamily="34" charset="-128"/>
              </a:rPr>
              <a:t>implemented a very complex, varying substitution cipher</a:t>
            </a:r>
          </a:p>
          <a:p>
            <a:pPr marL="342900" lvl="0" indent="-342900" eaLnBrk="1" hangingPunct="1">
              <a:lnSpc>
                <a:spcPct val="90000"/>
              </a:lnSpc>
            </a:pPr>
            <a:r>
              <a:rPr lang="en-US" altLang="en-US" sz="2800">
                <a:ea typeface="MS PGothic" panose="020B0600070205080204" pitchFamily="34" charset="-128"/>
              </a:rPr>
              <a:t>used a series of cylinders, each giving one substitution, which rotated and changed after each letter was encrypted</a:t>
            </a:r>
          </a:p>
          <a:p>
            <a:pPr marL="342900" lvl="0" indent="-342900" eaLnBrk="1" hangingPunct="1">
              <a:lnSpc>
                <a:spcPct val="90000"/>
              </a:lnSpc>
            </a:pPr>
            <a:r>
              <a:rPr lang="en-US" altLang="en-US" sz="2800">
                <a:ea typeface="MS PGothic" panose="020B0600070205080204" pitchFamily="34" charset="-128"/>
              </a:rPr>
              <a:t>with 3 cylinders have 26</a:t>
            </a:r>
            <a:r>
              <a:rPr lang="en-US" altLang="en-US" sz="2800" baseline="30000">
                <a:ea typeface="MS PGothic" panose="020B0600070205080204" pitchFamily="34" charset="-128"/>
              </a:rPr>
              <a:t>3</a:t>
            </a:r>
            <a:r>
              <a:rPr lang="en-US" altLang="en-US" sz="2800">
                <a:ea typeface="MS PGothic" panose="020B0600070205080204" pitchFamily="34" charset="-128"/>
              </a:rPr>
              <a:t>=17576 alphabets</a:t>
            </a:r>
            <a:endParaRPr lang="en-AU" sz="2800">
              <a:ea typeface="MS PGothic" panose="020B0600070205080204" pitchFamily="34" charset="-128"/>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Hagelin Rotor Machine</a:t>
            </a:r>
            <a:endParaRPr lang="en-AU">
              <a:ea typeface="MS PGothic" panose="020B0600070205080204" pitchFamily="34" charset="-128"/>
            </a:endParaRPr>
          </a:p>
        </p:txBody>
      </p:sp>
      <p:pic>
        <p:nvPicPr>
          <p:cNvPr id="149506" name="Picture 7" descr="hagelin.jpg                                                    0009E660 Mnementh                      BEAE7A2F:"/>
          <p:cNvPicPr>
            <a:picLocks noChangeAspect="1"/>
          </p:cNvPicPr>
          <p:nvPr/>
        </p:nvPicPr>
        <p:blipFill>
          <a:blip r:embed="rId3"/>
          <a:stretch>
            <a:fillRect/>
          </a:stretch>
        </p:blipFill>
        <p:spPr>
          <a:xfrm>
            <a:off x="2743200" y="1524000"/>
            <a:ext cx="3552825" cy="4951413"/>
          </a:xfrm>
          <a:prstGeom prst="rect">
            <a:avLst/>
          </a:prstGeom>
          <a:noFill/>
          <a:ln>
            <a:noFill/>
            <a:miter lim="800000"/>
            <a:headEnd/>
            <a:tailEnd/>
          </a:ln>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a:xfrm>
            <a:off x="457200" y="0"/>
            <a:ext cx="82296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Rotor Machine Principles</a:t>
            </a:r>
          </a:p>
        </p:txBody>
      </p:sp>
      <p:pic>
        <p:nvPicPr>
          <p:cNvPr id="151554" name="Picture 3"/>
          <p:cNvPicPr>
            <a:picLocks noChangeAspect="1"/>
          </p:cNvPicPr>
          <p:nvPr/>
        </p:nvPicPr>
        <p:blipFill>
          <a:blip r:embed="rId3"/>
          <a:stretch>
            <a:fillRect/>
          </a:stretch>
        </p:blipFill>
        <p:spPr>
          <a:xfrm>
            <a:off x="762000" y="1143000"/>
            <a:ext cx="7642225" cy="5451475"/>
          </a:xfrm>
          <a:prstGeom prst="rect">
            <a:avLst/>
          </a:prstGeom>
          <a:noFill/>
          <a:ln>
            <a:noFill/>
            <a:miter lim="800000"/>
            <a:headEnd/>
            <a:tailEnd/>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Steganography</a:t>
            </a:r>
          </a:p>
        </p:txBody>
      </p:sp>
      <p:sp>
        <p:nvSpPr>
          <p:cNvPr id="153602"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lnSpc>
                <a:spcPct val="90000"/>
              </a:lnSpc>
            </a:pPr>
            <a:r>
              <a:rPr lang="en-US" altLang="en-US">
                <a:ea typeface="MS PGothic" panose="020B0600070205080204" pitchFamily="34" charset="-128"/>
              </a:rPr>
              <a:t>an alternative to encryption</a:t>
            </a:r>
          </a:p>
          <a:p>
            <a:pPr marL="342900" lvl="0" indent="-342900" eaLnBrk="1" hangingPunct="1">
              <a:lnSpc>
                <a:spcPct val="90000"/>
              </a:lnSpc>
            </a:pPr>
            <a:r>
              <a:rPr lang="en-US" altLang="en-US">
                <a:ea typeface="MS PGothic" panose="020B0600070205080204" pitchFamily="34" charset="-128"/>
              </a:rPr>
              <a:t>hides existence of message</a:t>
            </a:r>
          </a:p>
          <a:p>
            <a:pPr marL="742950" lvl="1" indent="-285750" eaLnBrk="1" hangingPunct="1">
              <a:lnSpc>
                <a:spcPct val="90000"/>
              </a:lnSpc>
            </a:pPr>
            <a:r>
              <a:rPr lang="en-US" altLang="en-US">
                <a:ea typeface="MS PGothic" panose="020B0600070205080204" pitchFamily="34" charset="-128"/>
              </a:rPr>
              <a:t>using only a subset of letters/words in a longer message marked in some way</a:t>
            </a:r>
          </a:p>
          <a:p>
            <a:pPr marL="742950" lvl="1" indent="-285750" eaLnBrk="1" hangingPunct="1">
              <a:lnSpc>
                <a:spcPct val="90000"/>
              </a:lnSpc>
            </a:pPr>
            <a:r>
              <a:rPr lang="en-US" altLang="en-US">
                <a:ea typeface="MS PGothic" panose="020B0600070205080204" pitchFamily="34" charset="-128"/>
              </a:rPr>
              <a:t>using invisible ink</a:t>
            </a:r>
          </a:p>
          <a:p>
            <a:pPr marL="742950" lvl="1" indent="-285750" eaLnBrk="1" hangingPunct="1">
              <a:lnSpc>
                <a:spcPct val="90000"/>
              </a:lnSpc>
            </a:pPr>
            <a:r>
              <a:rPr lang="en-US" altLang="en-US">
                <a:ea typeface="MS PGothic" panose="020B0600070205080204" pitchFamily="34" charset="-128"/>
              </a:rPr>
              <a:t>hiding in LSB in graphic image or sound file</a:t>
            </a:r>
          </a:p>
          <a:p>
            <a:pPr marL="342900" lvl="0" indent="-342900" eaLnBrk="1" hangingPunct="1">
              <a:lnSpc>
                <a:spcPct val="90000"/>
              </a:lnSpc>
            </a:pPr>
            <a:r>
              <a:rPr lang="en-US" altLang="en-US">
                <a:ea typeface="MS PGothic" panose="020B0600070205080204" pitchFamily="34" charset="-128"/>
              </a:rPr>
              <a:t>has drawbacks</a:t>
            </a:r>
          </a:p>
          <a:p>
            <a:pPr marL="742950" lvl="1" indent="-285750" eaLnBrk="1" hangingPunct="1">
              <a:lnSpc>
                <a:spcPct val="90000"/>
              </a:lnSpc>
            </a:pPr>
            <a:r>
              <a:rPr lang="en-US" altLang="en-US">
                <a:ea typeface="MS PGothic" panose="020B0600070205080204" pitchFamily="34" charset="-128"/>
              </a:rPr>
              <a:t>high overhead to hide relatively few info bits</a:t>
            </a:r>
          </a:p>
          <a:p>
            <a:pPr marL="342900" lvl="0" indent="-342900" eaLnBrk="1" hangingPunct="1">
              <a:lnSpc>
                <a:spcPct val="90000"/>
              </a:lnSpc>
            </a:pPr>
            <a:r>
              <a:rPr lang="en-US" altLang="en-US">
                <a:ea typeface="MS PGothic" panose="020B0600070205080204" pitchFamily="34" charset="-128"/>
              </a:rPr>
              <a:t>advantage is can obscure encryption use</a:t>
            </a:r>
          </a:p>
          <a:p>
            <a:pPr marL="742950" lvl="1" indent="-285750" eaLnBrk="1" hangingPunct="1">
              <a:lnSpc>
                <a:spcPct val="90000"/>
              </a:lnSpc>
            </a:pPr>
            <a:endParaRPr lang="en-AU">
              <a:ea typeface="MS PGothic" panose="020B0600070205080204" pitchFamily="34" charset="-128"/>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p:cNvSpPr>
          <p:nvPr>
            <p:ph type="title"/>
          </p:nvPr>
        </p:nvSpPr>
        <p:spPr>
          <a:xfrm>
            <a:off x="457200" y="274638"/>
            <a:ext cx="8229600" cy="1143000"/>
          </a:xfrm>
          <a:prstGeom prst="rect">
            <a:avLst/>
          </a:prstGeom>
          <a:noFill/>
          <a:ln>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endParaRPr lang="en-US" altLang="en-US"/>
          </a:p>
        </p:txBody>
      </p:sp>
      <p:sp>
        <p:nvSpPr>
          <p:cNvPr id="155650" name="Content Placeholder 2"/>
          <p:cNvSpPr>
            <a:spLocks noGrp="1"/>
          </p:cNvSpPr>
          <p:nvPr>
            <p:ph idx="1"/>
          </p:nvPr>
        </p:nvSpPr>
        <p:spPr>
          <a:xfrm>
            <a:off x="457200" y="1600200"/>
            <a:ext cx="8229600" cy="4525963"/>
          </a:xfrm>
          <a:prstGeom prst="rect">
            <a:avLst/>
          </a:prstGeom>
          <a:noFill/>
          <a:ln>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endParaRPr lang="en-US" altLang="en-US"/>
          </a:p>
        </p:txBody>
      </p:sp>
      <p:pic>
        <p:nvPicPr>
          <p:cNvPr id="155651" name="Picture 2"/>
          <p:cNvPicPr>
            <a:picLocks noChangeAspect="1"/>
          </p:cNvPicPr>
          <p:nvPr/>
        </p:nvPicPr>
        <p:blipFill>
          <a:blip r:embed="rId2"/>
          <a:stretch>
            <a:fillRect/>
          </a:stretch>
        </p:blipFill>
        <p:spPr>
          <a:xfrm>
            <a:off x="928688" y="1143000"/>
            <a:ext cx="7072312" cy="5213350"/>
          </a:xfrm>
          <a:prstGeom prst="rect">
            <a:avLst/>
          </a:prstGeom>
          <a:noFill/>
          <a:ln>
            <a:noFill/>
            <a:miter lim="800000"/>
            <a:headEnd/>
            <a:tailEnd/>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t>Demo</a:t>
            </a:r>
          </a:p>
        </p:txBody>
      </p:sp>
      <p:sp>
        <p:nvSpPr>
          <p:cNvPr id="156674" name="Content Placeholder 2"/>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US" altLang="en-US"/>
              <a:t>https://stylesuxx.github.io/steganography/</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p:cNvSpPr>
          <p:nvPr>
            <p:ph type="title"/>
          </p:nvPr>
        </p:nvSpPr>
        <p:spPr>
          <a:xfrm>
            <a:off x="457200" y="838200"/>
            <a:ext cx="8229600" cy="1139825"/>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Chapter 4 – Basic Concepts in Number Theory and Finite Fields</a:t>
            </a:r>
            <a:endParaRPr lang="en-AU">
              <a:ea typeface="MS PGothic" panose="020B0600070205080204" pitchFamily="34" charset="-128"/>
            </a:endParaRPr>
          </a:p>
        </p:txBody>
      </p:sp>
      <p:sp>
        <p:nvSpPr>
          <p:cNvPr id="157698" name="Rectangle 3"/>
          <p:cNvSpPr>
            <a:spLocks noGrp="1"/>
          </p:cNvSpPr>
          <p:nvPr>
            <p:ph idx="1"/>
          </p:nvPr>
        </p:nvSpPr>
        <p:spPr>
          <a:xfrm>
            <a:off x="539750" y="2514600"/>
            <a:ext cx="8229600" cy="3867150"/>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lnSpc>
                <a:spcPct val="80000"/>
              </a:lnSpc>
              <a:buFont typeface="Wingdings" panose="05000000000000000000" pitchFamily="2" charset="2"/>
              <a:buNone/>
            </a:pPr>
            <a:r>
              <a:rPr lang="en-AU" sz="2000" i="1">
                <a:ea typeface="MS PGothic" panose="020B0600070205080204" pitchFamily="34" charset="-128"/>
              </a:rPr>
              <a:t>	The next morning at daybreak, Star flew indoors, seemingly keen for a lesson. I said, "Tap eight." She did a brilliant exhibition, first tapping it in 4, 4, then giving me a hasty glance and doing it in 2, 2, 2, 2, before coming for her nut.  It is astonishing that Star learned to count up to 8 with no difficulty, and of her own accord discovered that each number could be given with various different divisions, this leaving no doubt that she was consciously thinking each number. In fact, she did mental arithmetic, although unable, like humans, to name the numbers. But she learned to recognize their spoken names almost immediately and was able to remember the sounds of the names. Star is unique as a wild bird, who of her own free will pursued the science of numbers with keen interest and astonishing intelligence.</a:t>
            </a:r>
          </a:p>
          <a:p>
            <a:pPr lvl="0" eaLnBrk="1" hangingPunct="1">
              <a:lnSpc>
                <a:spcPct val="80000"/>
              </a:lnSpc>
              <a:buFont typeface="Wingdings" panose="05000000000000000000" pitchFamily="2" charset="2"/>
              <a:buNone/>
            </a:pPr>
            <a:r>
              <a:rPr lang="en-AU" sz="2000" b="1">
                <a:ea typeface="MS PGothic" panose="020B0600070205080204" pitchFamily="34" charset="-128"/>
              </a:rPr>
              <a:t>			— </a:t>
            </a:r>
            <a:r>
              <a:rPr lang="en-AU" sz="2000" b="1" i="1">
                <a:ea typeface="MS PGothic" panose="020B0600070205080204" pitchFamily="34" charset="-128"/>
              </a:rPr>
              <a:t>Living with Birds</a:t>
            </a:r>
            <a:r>
              <a:rPr lang="en-AU" sz="2000" b="1">
                <a:ea typeface="MS PGothic" panose="020B0600070205080204" pitchFamily="34" charset="-128"/>
              </a:rPr>
              <a:t>, Len Howard</a:t>
            </a:r>
            <a:endParaRPr lang="en-AU" sz="2000">
              <a:ea typeface="MS PGothic" panose="020B0600070205080204" pitchFamily="34" charset="-128"/>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US" altLang="en-US">
                <a:ea typeface="MS PGothic" panose="020B0600070205080204" pitchFamily="34" charset="-128"/>
              </a:rPr>
              <a:t>Introduction</a:t>
            </a:r>
            <a:endParaRPr lang="en-AU">
              <a:ea typeface="MS PGothic" panose="020B0600070205080204" pitchFamily="34" charset="-128"/>
            </a:endParaRPr>
          </a:p>
        </p:txBody>
      </p:sp>
      <p:sp>
        <p:nvSpPr>
          <p:cNvPr id="159746" name="Rectangle 3"/>
          <p:cNvSpPr>
            <a:spLocks noGrp="1"/>
          </p:cNvSpPr>
          <p:nvPr>
            <p:ph idx="1"/>
          </p:nvPr>
        </p:nvSpPr>
        <p:spPr>
          <a:xfrm>
            <a:off x="457200" y="1600200"/>
            <a:ext cx="8229600" cy="4525963"/>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marL="342900" lvl="0" indent="-342900" eaLnBrk="1" hangingPunct="1"/>
            <a:r>
              <a:rPr lang="en-US" altLang="en-US">
                <a:ea typeface="MS PGothic" panose="020B0600070205080204" pitchFamily="34" charset="-128"/>
              </a:rPr>
              <a:t>will now introduce finite fields</a:t>
            </a:r>
          </a:p>
          <a:p>
            <a:pPr marL="342900" lvl="0" indent="-342900" eaLnBrk="1" hangingPunct="1"/>
            <a:r>
              <a:rPr lang="en-US" altLang="en-US">
                <a:ea typeface="MS PGothic" panose="020B0600070205080204" pitchFamily="34" charset="-128"/>
              </a:rPr>
              <a:t>of increasing importance in cryptography</a:t>
            </a:r>
          </a:p>
          <a:p>
            <a:pPr marL="742950" lvl="1" indent="-285750" eaLnBrk="1" hangingPunct="1"/>
            <a:r>
              <a:rPr lang="en-US" altLang="en-US">
                <a:ea typeface="MS PGothic" panose="020B0600070205080204" pitchFamily="34" charset="-128"/>
              </a:rPr>
              <a:t>AES, Elliptic Curve, IDEA, Public Key</a:t>
            </a:r>
          </a:p>
          <a:p>
            <a:pPr marL="342900" lvl="0" indent="-342900" eaLnBrk="1" hangingPunct="1"/>
            <a:r>
              <a:rPr lang="en-US" altLang="en-US">
                <a:ea typeface="MS PGothic" panose="020B0600070205080204" pitchFamily="34" charset="-128"/>
              </a:rPr>
              <a:t>concern operations on “numbers”</a:t>
            </a:r>
          </a:p>
          <a:p>
            <a:pPr marL="742950" lvl="1" indent="-285750" eaLnBrk="1" hangingPunct="1"/>
            <a:r>
              <a:rPr lang="en-US" altLang="en-US">
                <a:ea typeface="MS PGothic" panose="020B0600070205080204" pitchFamily="34" charset="-128"/>
              </a:rPr>
              <a:t>where what constitutes a “number” and the type of operations varies considerably</a:t>
            </a:r>
          </a:p>
          <a:p>
            <a:pPr marL="342900" lvl="0" indent="-342900" eaLnBrk="1" hangingPunct="1"/>
            <a:r>
              <a:rPr lang="en-US" altLang="en-US">
                <a:ea typeface="MS PGothic" panose="020B0600070205080204" pitchFamily="34" charset="-128"/>
              </a:rPr>
              <a:t>start with basic number theory concepts</a:t>
            </a:r>
            <a:endParaRPr lang="en-AU">
              <a:ea typeface="MS PGothic" panose="020B0600070205080204" pitchFamily="34" charset="-128"/>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p:cNvSpPr>
          <p:nvPr>
            <p:ph type="title"/>
          </p:nvPr>
        </p:nvSpPr>
        <p:spPr>
          <a:xfrm>
            <a:off x="457200" y="274638"/>
            <a:ext cx="8229600" cy="1143000"/>
          </a:xfrm>
          <a:prstGeom prst="rect">
            <a:avLst/>
          </a:prstGeom>
          <a:noFill/>
          <a:ln>
            <a:noFill/>
            <a:miter lim="800000"/>
          </a:ln>
        </p:spPr>
        <p:txBody>
          <a:bodyPr wrap="square" lIns="91440" tIns="45720" rIns="91440" bIns="45720" anchor="ctr" anchorCtr="0"/>
          <a:lstStyle>
            <a:defPPr/>
            <a:lvl1pPr marL="0" indent="0" algn="ctr" defTabSz="914400" rtl="0" eaLnBrk="0" fontAlgn="base" hangingPunct="0">
              <a:lnSpc>
                <a:spcPct val="100000"/>
              </a:lnSpc>
              <a:spcBef>
                <a:spcPct val="0"/>
              </a:spcBef>
              <a:spcAft>
                <a:spcPct val="0"/>
              </a:spcAft>
              <a:buClrTx/>
              <a:buSzTx/>
              <a:buFontTx/>
              <a:buNone/>
              <a:defRPr lang="en-AU" altLang="en-US" sz="4400" kern="1200">
                <a:solidFill>
                  <a:schemeClr val="tx1"/>
                </a:solidFill>
                <a:latin typeface="Calibri" panose="020F0502020204030204" pitchFamily="34" charset="0"/>
                <a:ea typeface="+mj-ea"/>
                <a:cs typeface="+mj-cs"/>
              </a:defRPr>
            </a:lvl1pPr>
          </a:lstStyle>
          <a:p>
            <a:pPr lvl="0" eaLnBrk="1" hangingPunct="1"/>
            <a:r>
              <a:rPr lang="en-AU"/>
              <a:t>Divisors</a:t>
            </a:r>
          </a:p>
        </p:txBody>
      </p:sp>
      <p:sp>
        <p:nvSpPr>
          <p:cNvPr id="161794" name="Rectangle 3"/>
          <p:cNvSpPr>
            <a:spLocks noGrp="1"/>
          </p:cNvSpPr>
          <p:nvPr>
            <p:ph idx="1"/>
          </p:nvPr>
        </p:nvSpPr>
        <p:spPr>
          <a:xfrm>
            <a:off x="304800" y="1676400"/>
            <a:ext cx="8534400" cy="4454525"/>
          </a:xfrm>
          <a:prstGeom prst="rect">
            <a:avLst/>
          </a:prstGeom>
          <a:noFill/>
          <a:ln>
            <a:noFill/>
            <a:miter lim="800000"/>
          </a:ln>
        </p:spPr>
        <p:txBody>
          <a:bodyPr wrap="square" lIns="91440" tIns="45720" rIns="91440" bIns="45720" anchor="t" anchorCtr="0"/>
          <a:lstStyle>
            <a:defPPr/>
            <a:lvl1pPr marL="342900" indent="-3429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3200" kern="120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800" kern="120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400" kern="120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a:buChar char="»"/>
              <a:defRPr lang="en-AU" altLang="en-U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a:buChar char="•"/>
              <a:defRPr lang="en-AU" altLang="en-US" sz="2000" kern="1200">
                <a:solidFill>
                  <a:schemeClr val="tx1"/>
                </a:solidFill>
                <a:latin typeface="+mn-lt"/>
                <a:ea typeface="+mn-ea"/>
                <a:cs typeface="+mn-cs"/>
              </a:defRPr>
            </a:lvl9pPr>
          </a:lstStyle>
          <a:p>
            <a:pPr lvl="0" eaLnBrk="1" hangingPunct="1"/>
            <a:r>
              <a:rPr lang="en-AU">
                <a:ea typeface="MS PGothic" panose="020B0600070205080204" pitchFamily="34" charset="-128"/>
              </a:rPr>
              <a:t>say a non-zero number </a:t>
            </a:r>
            <a:r>
              <a:rPr lang="en-AU">
                <a:latin typeface="Courier New" panose="02070309020205020404" charset="0"/>
                <a:ea typeface="MS PGothic" panose="020B0600070205080204" pitchFamily="34" charset="-128"/>
              </a:rPr>
              <a:t>b</a:t>
            </a:r>
            <a:r>
              <a:rPr lang="en-AU">
                <a:ea typeface="MS PGothic" panose="020B0600070205080204" pitchFamily="34" charset="-128"/>
              </a:rPr>
              <a:t> </a:t>
            </a:r>
            <a:r>
              <a:rPr lang="en-AU" b="1">
                <a:ea typeface="MS PGothic" panose="020B0600070205080204" pitchFamily="34" charset="-128"/>
              </a:rPr>
              <a:t>divides</a:t>
            </a:r>
            <a:r>
              <a:rPr lang="en-AU">
                <a:ea typeface="MS PGothic" panose="020B0600070205080204" pitchFamily="34" charset="-128"/>
              </a:rPr>
              <a:t> </a:t>
            </a:r>
            <a:r>
              <a:rPr lang="en-AU">
                <a:latin typeface="Courier New" panose="02070309020205020404" charset="0"/>
                <a:ea typeface="MS PGothic" panose="020B0600070205080204" pitchFamily="34" charset="-128"/>
              </a:rPr>
              <a:t>a</a:t>
            </a:r>
            <a:r>
              <a:rPr lang="en-AU">
                <a:ea typeface="MS PGothic" panose="020B0600070205080204" pitchFamily="34" charset="-128"/>
              </a:rPr>
              <a:t> if for some </a:t>
            </a:r>
            <a:r>
              <a:rPr lang="en-AU">
                <a:latin typeface="Courier New" panose="02070309020205020404" charset="0"/>
                <a:ea typeface="MS PGothic" panose="020B0600070205080204" pitchFamily="34" charset="-128"/>
              </a:rPr>
              <a:t>m</a:t>
            </a:r>
            <a:r>
              <a:rPr lang="en-AU">
                <a:ea typeface="MS PGothic" panose="020B0600070205080204" pitchFamily="34" charset="-128"/>
              </a:rPr>
              <a:t> have </a:t>
            </a:r>
            <a:r>
              <a:rPr lang="en-AU">
                <a:latin typeface="Courier New" panose="02070309020205020404" charset="0"/>
                <a:ea typeface="MS PGothic" panose="020B0600070205080204" pitchFamily="34" charset="-128"/>
              </a:rPr>
              <a:t>a=mb</a:t>
            </a:r>
            <a:r>
              <a:rPr lang="en-AU">
                <a:ea typeface="MS PGothic" panose="020B0600070205080204" pitchFamily="34" charset="-128"/>
              </a:rPr>
              <a:t> (</a:t>
            </a:r>
            <a:r>
              <a:rPr lang="en-AU">
                <a:latin typeface="Courier New" panose="02070309020205020404" charset="0"/>
                <a:ea typeface="MS PGothic" panose="020B0600070205080204" pitchFamily="34" charset="-128"/>
              </a:rPr>
              <a:t>a,b,m</a:t>
            </a:r>
            <a:r>
              <a:rPr lang="en-AU">
                <a:ea typeface="MS PGothic" panose="020B0600070205080204" pitchFamily="34" charset="-128"/>
              </a:rPr>
              <a:t> all integers) </a:t>
            </a:r>
          </a:p>
          <a:p>
            <a:pPr lvl="0" eaLnBrk="1" hangingPunct="1"/>
            <a:r>
              <a:rPr lang="en-AU">
                <a:ea typeface="MS PGothic" panose="020B0600070205080204" pitchFamily="34" charset="-128"/>
              </a:rPr>
              <a:t>that is </a:t>
            </a:r>
            <a:r>
              <a:rPr lang="en-AU">
                <a:latin typeface="Courier New" panose="02070309020205020404" charset="0"/>
                <a:ea typeface="MS PGothic" panose="020B0600070205080204" pitchFamily="34" charset="-128"/>
              </a:rPr>
              <a:t>b</a:t>
            </a:r>
            <a:r>
              <a:rPr lang="en-AU">
                <a:ea typeface="MS PGothic" panose="020B0600070205080204" pitchFamily="34" charset="-128"/>
              </a:rPr>
              <a:t> divides into </a:t>
            </a:r>
            <a:r>
              <a:rPr lang="en-AU">
                <a:latin typeface="Courier New" panose="02070309020205020404" charset="0"/>
                <a:ea typeface="MS PGothic" panose="020B0600070205080204" pitchFamily="34" charset="-128"/>
              </a:rPr>
              <a:t>a</a:t>
            </a:r>
            <a:r>
              <a:rPr lang="en-AU">
                <a:ea typeface="MS PGothic" panose="020B0600070205080204" pitchFamily="34" charset="-128"/>
              </a:rPr>
              <a:t> with no remainder </a:t>
            </a:r>
          </a:p>
          <a:p>
            <a:pPr lvl="0" eaLnBrk="1" hangingPunct="1"/>
            <a:r>
              <a:rPr lang="en-AU">
                <a:ea typeface="MS PGothic" panose="020B0600070205080204" pitchFamily="34" charset="-128"/>
              </a:rPr>
              <a:t>denote this </a:t>
            </a:r>
            <a:r>
              <a:rPr lang="en-AU">
                <a:latin typeface="Courier New" panose="02070309020205020404" charset="0"/>
                <a:ea typeface="MS PGothic" panose="020B0600070205080204" pitchFamily="34" charset="-128"/>
              </a:rPr>
              <a:t>b|a</a:t>
            </a:r>
            <a:r>
              <a:rPr lang="en-AU">
                <a:ea typeface="MS PGothic" panose="020B0600070205080204" pitchFamily="34" charset="-128"/>
              </a:rPr>
              <a:t> </a:t>
            </a:r>
          </a:p>
          <a:p>
            <a:pPr lvl="0" eaLnBrk="1" hangingPunct="1"/>
            <a:r>
              <a:rPr lang="en-AU">
                <a:ea typeface="MS PGothic" panose="020B0600070205080204" pitchFamily="34" charset="-128"/>
              </a:rPr>
              <a:t>and say that </a:t>
            </a:r>
            <a:r>
              <a:rPr lang="en-AU">
                <a:latin typeface="Courier New" panose="02070309020205020404" charset="0"/>
                <a:ea typeface="MS PGothic" panose="020B0600070205080204" pitchFamily="34" charset="-128"/>
              </a:rPr>
              <a:t>b</a:t>
            </a:r>
            <a:r>
              <a:rPr lang="en-AU">
                <a:ea typeface="MS PGothic" panose="020B0600070205080204" pitchFamily="34" charset="-128"/>
              </a:rPr>
              <a:t> is a </a:t>
            </a:r>
            <a:r>
              <a:rPr lang="en-AU" b="1">
                <a:ea typeface="MS PGothic" panose="020B0600070205080204" pitchFamily="34" charset="-128"/>
              </a:rPr>
              <a:t>divisor</a:t>
            </a:r>
            <a:r>
              <a:rPr lang="en-AU">
                <a:ea typeface="MS PGothic" panose="020B0600070205080204" pitchFamily="34" charset="-128"/>
              </a:rPr>
              <a:t> of </a:t>
            </a:r>
            <a:r>
              <a:rPr lang="en-AU">
                <a:latin typeface="Courier New" panose="02070309020205020404" charset="0"/>
                <a:ea typeface="MS PGothic" panose="020B0600070205080204" pitchFamily="34" charset="-128"/>
              </a:rPr>
              <a:t>a</a:t>
            </a:r>
            <a:r>
              <a:rPr lang="en-AU">
                <a:ea typeface="MS PGothic" panose="020B0600070205080204" pitchFamily="34" charset="-128"/>
              </a:rPr>
              <a:t> </a:t>
            </a:r>
          </a:p>
          <a:p>
            <a:pPr lvl="0" eaLnBrk="1" hangingPunct="1"/>
            <a:r>
              <a:rPr lang="en-AU">
                <a:ea typeface="MS PGothic" panose="020B0600070205080204" pitchFamily="34" charset="-128"/>
              </a:rPr>
              <a:t>eg. all of 1,2,3,4,6,8,12,24 divide 24 </a:t>
            </a:r>
          </a:p>
          <a:p>
            <a:pPr lvl="0" eaLnBrk="1" hangingPunct="1"/>
            <a:r>
              <a:rPr lang="en-AU">
                <a:ea typeface="MS PGothic" panose="020B0600070205080204" pitchFamily="34" charset="-128"/>
              </a:rPr>
              <a:t>eg. </a:t>
            </a:r>
            <a:r>
              <a:rPr lang="en-US" altLang="en-US">
                <a:ea typeface="MS PGothic" panose="020B0600070205080204" pitchFamily="34" charset="-128"/>
              </a:rPr>
              <a:t>13 | 182; –5 | 30; 17 | 289; –3 | 33; 17 | 0 </a:t>
            </a:r>
            <a:endParaRPr lang="en-AU">
              <a:ea typeface="MS PGothic" panose="020B0600070205080204" pitchFamily="34" charset="-128"/>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EDCDB142079C40A35EA8E7BAF6110E" ma:contentTypeVersion="3" ma:contentTypeDescription="Create a new document." ma:contentTypeScope="" ma:versionID="82fb7b44a1b3d6c477adde329328c836">
  <xsd:schema xmlns:xsd="http://www.w3.org/2001/XMLSchema" xmlns:xs="http://www.w3.org/2001/XMLSchema" xmlns:p="http://schemas.microsoft.com/office/2006/metadata/properties" xmlns:ns2="fadb1618-d791-46dc-944f-d2408cb2259b" targetNamespace="http://schemas.microsoft.com/office/2006/metadata/properties" ma:root="true" ma:fieldsID="d953d503e7201239b2c45f1403ddf836" ns2:_="">
    <xsd:import namespace="fadb1618-d791-46dc-944f-d2408cb2259b"/>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db1618-d791-46dc-944f-d2408cb225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FAFE89-6469-4953-BD7E-7E3CEB05A6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db1618-d791-46dc-944f-d2408cb225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5DC6FA-B3EC-4937-8C81-52F0E1FA799B}">
  <ds:schemaRefs>
    <ds:schemaRef ds:uri="http://schemas.microsoft.com/sharepoint/v3/contenttype/forms"/>
  </ds:schemaRefs>
</ds:datastoreItem>
</file>

<file path=customXml/itemProps3.xml><?xml version="1.0" encoding="utf-8"?>
<ds:datastoreItem xmlns:ds="http://schemas.openxmlformats.org/officeDocument/2006/customXml" ds:itemID="{B2A329C8-8517-432D-8C69-74EF3DB4CF9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376</TotalTime>
  <Words>18047</Words>
  <Application>Microsoft Office PowerPoint</Application>
  <PresentationFormat>On-screen Show (4:3)</PresentationFormat>
  <Paragraphs>1430</Paragraphs>
  <Slides>145</Slides>
  <Notes>89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145</vt:i4>
      </vt:variant>
    </vt:vector>
  </HeadingPairs>
  <TitlesOfParts>
    <vt:vector size="159" baseType="lpstr">
      <vt:lpstr>Arial</vt:lpstr>
      <vt:lpstr>Calibri</vt:lpstr>
      <vt:lpstr>Cambria Math</vt:lpstr>
      <vt:lpstr>Consolas</vt:lpstr>
      <vt:lpstr>Courier</vt:lpstr>
      <vt:lpstr>Courier New</vt:lpstr>
      <vt:lpstr>Open Sans Extrabold</vt:lpstr>
      <vt:lpstr>Symbol</vt:lpstr>
      <vt:lpstr>Times</vt:lpstr>
      <vt:lpstr>Times New Roman</vt:lpstr>
      <vt:lpstr>Times-Roman</vt:lpstr>
      <vt:lpstr>Wingdings</vt:lpstr>
      <vt:lpstr>Office Theme</vt:lpstr>
      <vt:lpstr>Office Theme</vt:lpstr>
      <vt:lpstr>Cryptography and Network Security Overview &amp; Chapter 1</vt:lpstr>
      <vt:lpstr>Chapter 0 – Reader’s Guide</vt:lpstr>
      <vt:lpstr>Roadmap</vt:lpstr>
      <vt:lpstr>Standards Organizations</vt:lpstr>
      <vt:lpstr>Introduction to Information &amp; N/W Security</vt:lpstr>
      <vt:lpstr>Why Security</vt:lpstr>
      <vt:lpstr>Cryptography and Cryptanalysis</vt:lpstr>
      <vt:lpstr>Cryptographic Algorithms</vt:lpstr>
      <vt:lpstr>Security Objectives</vt:lpstr>
      <vt:lpstr>Security Objectives (Cont…)</vt:lpstr>
      <vt:lpstr>Security Objectives (Cont…)</vt:lpstr>
      <vt:lpstr>Threat and Attack</vt:lpstr>
      <vt:lpstr>Computer Security</vt:lpstr>
      <vt:lpstr>Key Security Concepts</vt:lpstr>
      <vt:lpstr>Levels of Impact</vt:lpstr>
      <vt:lpstr>Levels of Impact</vt:lpstr>
      <vt:lpstr>Levels of Impact</vt:lpstr>
      <vt:lpstr>Computer Security Challenges</vt:lpstr>
      <vt:lpstr>Aspects of Security</vt:lpstr>
      <vt:lpstr>Security Attacks</vt:lpstr>
      <vt:lpstr>1) Release of message contents (Passive Attack)</vt:lpstr>
      <vt:lpstr>2) Traffic Analysis (Passive Attack)</vt:lpstr>
      <vt:lpstr>1) Masquerade Attack (Active Attack)</vt:lpstr>
      <vt:lpstr>2) Replay Attack (Active Attack)</vt:lpstr>
      <vt:lpstr>3) Modification of messages Attack (Active Attack)</vt:lpstr>
      <vt:lpstr>4) Denial of Service Attack (Active Attack)</vt:lpstr>
      <vt:lpstr>Aspects of Security</vt:lpstr>
      <vt:lpstr>Security Mechanism</vt:lpstr>
      <vt:lpstr>Security Mechanisms (X.800)</vt:lpstr>
      <vt:lpstr>Security Mechanism (Specific Security)</vt:lpstr>
      <vt:lpstr>Security Mechanism (Specific security)</vt:lpstr>
      <vt:lpstr>Aspects of Security</vt:lpstr>
      <vt:lpstr>Security Service</vt:lpstr>
      <vt:lpstr>Security Services</vt:lpstr>
      <vt:lpstr>Security Services (X.800)</vt:lpstr>
      <vt:lpstr>PowerPoint Presentation</vt:lpstr>
      <vt:lpstr>Model for Network Security</vt:lpstr>
      <vt:lpstr>Model for Network Security</vt:lpstr>
      <vt:lpstr>Model for Network Access Security</vt:lpstr>
      <vt:lpstr>Model for Network Access Security</vt:lpstr>
      <vt:lpstr>Some Basic Terminology</vt:lpstr>
      <vt:lpstr>Symmetric Cipher Model</vt:lpstr>
      <vt:lpstr>Requirements</vt:lpstr>
      <vt:lpstr>Cryptography</vt:lpstr>
      <vt:lpstr>Cryptanalysis and Brute-Force Attack</vt:lpstr>
      <vt:lpstr>Attacks on Encrypted Messages</vt:lpstr>
      <vt:lpstr>Attacks on Encrypted Messages</vt:lpstr>
      <vt:lpstr>Attacks on Encrypted Messages</vt:lpstr>
      <vt:lpstr>Attacks on Encrypted Messages</vt:lpstr>
      <vt:lpstr>Attacks on Encrypted Messages</vt:lpstr>
      <vt:lpstr>More Definitions</vt:lpstr>
      <vt:lpstr>Brute Force Search</vt:lpstr>
      <vt:lpstr>Classical Substitution Ciphers</vt:lpstr>
      <vt:lpstr>Caesar Cipher</vt:lpstr>
      <vt:lpstr>Caesar Cipher</vt:lpstr>
      <vt:lpstr>Cryptanalysis of Caesar Cipher </vt:lpstr>
      <vt:lpstr>Test</vt:lpstr>
      <vt:lpstr>Monoalphabetic Cipher</vt:lpstr>
      <vt:lpstr>Monoalphabetic Cipher Security</vt:lpstr>
      <vt:lpstr>Language Redundancy and Cryptanalysis</vt:lpstr>
      <vt:lpstr>English Letter Frequencies</vt:lpstr>
      <vt:lpstr>Use in Cryptanalysis</vt:lpstr>
      <vt:lpstr>Example Cryptanalysis</vt:lpstr>
      <vt:lpstr>Playfair Cipher</vt:lpstr>
      <vt:lpstr>Playfair Cipher - Encrypt Plaintext</vt:lpstr>
      <vt:lpstr>Playfair Cipher - Encrypt Plaintext</vt:lpstr>
      <vt:lpstr>Playfair Cipher Examples</vt:lpstr>
      <vt:lpstr>Security of Playfair Cipher</vt:lpstr>
      <vt:lpstr>4) Hill Cipher</vt:lpstr>
      <vt:lpstr>Hill Cipher Encryption</vt:lpstr>
      <vt:lpstr>Hill Cipher Encryption (Cont…)</vt:lpstr>
      <vt:lpstr>Hill Cipher Decryption</vt:lpstr>
      <vt:lpstr>Step: 1 Inverse of key matrix</vt:lpstr>
      <vt:lpstr>Step: 1 Inverse of key matrix</vt:lpstr>
      <vt:lpstr>Step: 2 Modular (Multiplicative) inverse</vt:lpstr>
      <vt:lpstr>Step 2: Modular (Multiplicative) inverse</vt:lpstr>
      <vt:lpstr>Step 2: Multiply with adjoin of matrix </vt:lpstr>
      <vt:lpstr>Hill Cipher Encryption (Cont…)</vt:lpstr>
      <vt:lpstr>Polyalphabetic Ciphers</vt:lpstr>
      <vt:lpstr>Vigenère Cipher</vt:lpstr>
      <vt:lpstr>Example of Vigenère Cipher</vt:lpstr>
      <vt:lpstr>Security of Vigenère Ciphers</vt:lpstr>
      <vt:lpstr>Autokey Cipher</vt:lpstr>
      <vt:lpstr>Vernam Cipher</vt:lpstr>
      <vt:lpstr>Vernam Cipher</vt:lpstr>
      <vt:lpstr>One-Time Pad</vt:lpstr>
      <vt:lpstr>Transposition Ciphers</vt:lpstr>
      <vt:lpstr>Rail Fence cipher</vt:lpstr>
      <vt:lpstr>Row Transposition Ciphers</vt:lpstr>
      <vt:lpstr>Product Ciphers</vt:lpstr>
      <vt:lpstr>Rotor Machines</vt:lpstr>
      <vt:lpstr>Hagelin Rotor Machine</vt:lpstr>
      <vt:lpstr>Rotor Machine Principles</vt:lpstr>
      <vt:lpstr>Steganography</vt:lpstr>
      <vt:lpstr>PowerPoint Presentation</vt:lpstr>
      <vt:lpstr>Demo</vt:lpstr>
      <vt:lpstr>Chapter 4 – Basic Concepts in Number Theory and Finite Fields</vt:lpstr>
      <vt:lpstr>Introduction</vt:lpstr>
      <vt:lpstr>Divisors</vt:lpstr>
      <vt:lpstr>Properties of Divisibility</vt:lpstr>
      <vt:lpstr>Division Algorithm</vt:lpstr>
      <vt:lpstr>PowerPoint Presentation</vt:lpstr>
      <vt:lpstr>PowerPoint Presentation</vt:lpstr>
      <vt:lpstr>Greatest Common Divisor (GCD)</vt:lpstr>
      <vt:lpstr>Euclidean Algorithm</vt:lpstr>
      <vt:lpstr>Example GCD(1970,1066)</vt:lpstr>
      <vt:lpstr>GCD(1160718174, 316258250)</vt:lpstr>
      <vt:lpstr>Modular Arithmetic</vt:lpstr>
      <vt:lpstr>Modular Arithmetic Operations</vt:lpstr>
      <vt:lpstr>Modular Arithmetic Operations</vt:lpstr>
      <vt:lpstr>Modulo 8 Addition Example</vt:lpstr>
      <vt:lpstr>Modulo 8 Multiplication</vt:lpstr>
      <vt:lpstr>Modular Arithmetic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vt:lpstr>
      <vt:lpstr>Cyclic Group</vt:lpstr>
      <vt:lpstr>Ring</vt:lpstr>
      <vt:lpstr>Field</vt:lpstr>
      <vt:lpstr>Group, Ring, Field</vt:lpstr>
      <vt:lpstr>Finite (Galois) Fields</vt:lpstr>
      <vt:lpstr>Galois Fields GF(p)</vt:lpstr>
      <vt:lpstr>GF(7) Multiplication Example </vt:lpstr>
      <vt:lpstr>Polynomial Arithmetic</vt:lpstr>
      <vt:lpstr>Ordinary Polynomial Arithmetic</vt:lpstr>
      <vt:lpstr>Polynomial Arithmetic with Modulo Coefficients</vt:lpstr>
      <vt:lpstr>Using a Generator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lastModifiedBy>HarshShah</cp:lastModifiedBy>
  <cp:revision>68</cp:revision>
  <cp:lastPrinted>2005-09-02T04:15:00Z</cp:lastPrinted>
  <dcterms:created xsi:type="dcterms:W3CDTF">2009-08-04T00:04:00Z</dcterms:created>
  <dcterms:modified xsi:type="dcterms:W3CDTF">2023-09-14T13:58:22Z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51804876F899461388C17BA1FED96263</vt:lpwstr>
  </property>
  <property fmtid="{D5CDD505-2E9C-101B-9397-08002B2CF9AE}" pid="3" name="KSOProductBuildVer">
    <vt:lpwstr>1033-11.2.0.11417</vt:lpwstr>
  </property>
  <property fmtid="{D5CDD505-2E9C-101B-9397-08002B2CF9AE}" pid="4" name="ContentTypeId">
    <vt:lpwstr>0x0101008FEDCDB142079C40A35EA8E7BAF6110E</vt:lpwstr>
  </property>
</Properties>
</file>